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0" r:id="rId1"/>
  </p:sldMasterIdLst>
  <p:notesMasterIdLst>
    <p:notesMasterId r:id="rId28"/>
  </p:notesMasterIdLst>
  <p:handoutMasterIdLst>
    <p:handoutMasterId r:id="rId29"/>
  </p:handoutMasterIdLst>
  <p:sldIdLst>
    <p:sldId id="261" r:id="rId2"/>
    <p:sldId id="325" r:id="rId3"/>
    <p:sldId id="340" r:id="rId4"/>
    <p:sldId id="324" r:id="rId5"/>
    <p:sldId id="332" r:id="rId6"/>
    <p:sldId id="342" r:id="rId7"/>
    <p:sldId id="328" r:id="rId8"/>
    <p:sldId id="331" r:id="rId9"/>
    <p:sldId id="333" r:id="rId10"/>
    <p:sldId id="339" r:id="rId11"/>
    <p:sldId id="343" r:id="rId12"/>
    <p:sldId id="327" r:id="rId13"/>
    <p:sldId id="329" r:id="rId14"/>
    <p:sldId id="336" r:id="rId15"/>
    <p:sldId id="344" r:id="rId16"/>
    <p:sldId id="345" r:id="rId17"/>
    <p:sldId id="330" r:id="rId18"/>
    <p:sldId id="349" r:id="rId19"/>
    <p:sldId id="351" r:id="rId20"/>
    <p:sldId id="350" r:id="rId21"/>
    <p:sldId id="352" r:id="rId22"/>
    <p:sldId id="353" r:id="rId23"/>
    <p:sldId id="348" r:id="rId24"/>
    <p:sldId id="347" r:id="rId25"/>
    <p:sldId id="319" r:id="rId26"/>
    <p:sldId id="322" r:id="rId2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A00"/>
    <a:srgbClr val="FFEB73"/>
    <a:srgbClr val="4E0233"/>
    <a:srgbClr val="1D3A00"/>
    <a:srgbClr val="00CC99"/>
    <a:srgbClr val="66FFCC"/>
    <a:srgbClr val="007033"/>
    <a:srgbClr val="FE9202"/>
    <a:srgbClr val="CC0099"/>
    <a:srgbClr val="6C1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15"/>
    <p:restoredTop sz="94649"/>
  </p:normalViewPr>
  <p:slideViewPr>
    <p:cSldViewPr>
      <p:cViewPr>
        <p:scale>
          <a:sx n="118" d="100"/>
          <a:sy n="118" d="100"/>
        </p:scale>
        <p:origin x="544" y="336"/>
      </p:cViewPr>
      <p:guideLst>
        <p:guide orient="horz" pos="1620"/>
        <p:guide pos="2880"/>
      </p:guideLst>
    </p:cSldViewPr>
  </p:slideViewPr>
  <p:notesTextViewPr>
    <p:cViewPr>
      <p:scale>
        <a:sx n="45" d="100"/>
        <a:sy n="4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152705" cy="152705"/>
</p:viewPr>
</file>

<file path=ppt/_rels/presentation.xml.rels><?xml version="1.0" encoding="UTF-8" standalone="yes"?>
<Relationships xmlns="http://schemas.openxmlformats.org/package/2006/relationships"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C393C-2638-F74E-918B-B69131C3B3F4}" type="datetimeFigureOut">
              <a:rPr lang="en-US" smtClean="0"/>
              <a:t>5/18/22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37A405-BF1E-DA4B-858A-7C60F9027F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17172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5/18/22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762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38174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675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24342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521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8512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68442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98960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9539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49180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36611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47973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2728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1106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458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3619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9371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5772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3901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706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2329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5301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792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672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62114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895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xmlns="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08475" y="2326213"/>
            <a:ext cx="1463784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6"/>
          <p:cNvSpPr txBox="1">
            <a:spLocks noGrp="1"/>
          </p:cNvSpPr>
          <p:nvPr>
            <p:ph type="title"/>
          </p:nvPr>
        </p:nvSpPr>
        <p:spPr>
          <a:xfrm>
            <a:off x="1207850" y="855506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6"/>
          <p:cNvSpPr txBox="1">
            <a:spLocks noGrp="1"/>
          </p:cNvSpPr>
          <p:nvPr>
            <p:ph type="body" idx="1"/>
          </p:nvPr>
        </p:nvSpPr>
        <p:spPr>
          <a:xfrm>
            <a:off x="1207774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body" idx="2"/>
          </p:nvPr>
        </p:nvSpPr>
        <p:spPr>
          <a:xfrm>
            <a:off x="4792488" y="1430150"/>
            <a:ext cx="3143700" cy="326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⬥"/>
              <a:defRPr sz="2000"/>
            </a:lvl1pPr>
            <a:lvl2pPr marL="914400" lvl="1" indent="-355600" rtl="0">
              <a:spcBef>
                <a:spcPts val="600"/>
              </a:spcBef>
              <a:spcAft>
                <a:spcPts val="0"/>
              </a:spcAft>
              <a:buSzPts val="2000"/>
              <a:buChar char="⬦"/>
              <a:defRPr sz="2000"/>
            </a:lvl2pPr>
            <a:lvl3pPr marL="1371600" lvl="2" indent="-355600" rtl="0">
              <a:spcBef>
                <a:spcPts val="600"/>
              </a:spcBef>
              <a:spcAft>
                <a:spcPts val="0"/>
              </a:spcAft>
              <a:buSzPts val="2000"/>
              <a:buChar char="⬩"/>
              <a:defRPr sz="2000"/>
            </a:lvl3pPr>
            <a:lvl4pPr marL="1828800" lvl="3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600"/>
              </a:spcBef>
              <a:spcAft>
                <a:spcPts val="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5" name="Google Shape;105;p6"/>
          <p:cNvSpPr txBox="1">
            <a:spLocks noGrp="1"/>
          </p:cNvSpPr>
          <p:nvPr>
            <p:ph type="sldNum" idx="12"/>
          </p:nvPr>
        </p:nvSpPr>
        <p:spPr>
          <a:xfrm>
            <a:off x="7626100" y="4716644"/>
            <a:ext cx="1114825" cy="405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 sz="1400"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algn="ctr"/>
            <a:fld id="{00000000-1234-1234-1234-123412341234}" type="slidenum">
              <a:rPr lang="en-US" smtClean="0"/>
              <a:pPr algn="ctr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0C87B0-47B6-1C43-BD29-7DC6CCD26B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1E867DF-3DCA-4725-94F0-F2B6BD747A82}"/>
              </a:ext>
            </a:extLst>
          </p:cNvPr>
          <p:cNvSpPr txBox="1"/>
          <p:nvPr userDrawn="1"/>
        </p:nvSpPr>
        <p:spPr>
          <a:xfrm>
            <a:off x="-9150" y="5213747"/>
            <a:ext cx="8389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53920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995"/>
            <a:ext cx="2720250" cy="27202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28720" y="1793261"/>
            <a:ext cx="6694809" cy="1436697"/>
          </a:xfrm>
        </p:spPr>
        <p:txBody>
          <a:bodyPr anchor="ctr">
            <a:normAutofit/>
          </a:bodyPr>
          <a:lstStyle/>
          <a:p>
            <a:r>
              <a:rPr lang="en-US" sz="4400" dirty="0" smtClean="0"/>
              <a:t>Fairness Through Awareness</a:t>
            </a:r>
            <a:endParaRPr lang="en-US" sz="4400" dirty="0">
              <a:solidFill>
                <a:srgbClr val="7030A0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283044" y="2947932"/>
            <a:ext cx="3193080" cy="473170"/>
          </a:xfrm>
        </p:spPr>
        <p:txBody>
          <a:bodyPr/>
          <a:lstStyle/>
          <a:p>
            <a:pPr algn="l"/>
            <a:r>
              <a:rPr lang="en-US" smtClean="0"/>
              <a:t>Presented </a:t>
            </a:r>
            <a:r>
              <a:rPr lang="en-US" dirty="0" smtClean="0"/>
              <a:t>By Amir H. Malekijoo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10</a:t>
            </a:fld>
            <a:endParaRPr lang="en-US" dirty="0"/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Treat similar individuals similarly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We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formulize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the above sentence with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Lipschitz Condition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800" dirty="0" smtClean="0">
              <a:solidFill>
                <a:srgbClr val="FF0000"/>
              </a:solidFill>
            </a:endParaRPr>
          </a:p>
          <a:p>
            <a:pPr marL="1371600" lvl="3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 Metric </a:t>
            </a:r>
            <a:r>
              <a:rPr lang="en-US" sz="1800" dirty="0" smtClean="0">
                <a:solidFill>
                  <a:srgbClr val="FF0000"/>
                </a:solidFill>
              </a:rPr>
              <a:t>d: V × V 	  </a:t>
            </a:r>
            <a:r>
              <a:rPr lang="en-US" sz="1800" dirty="0" err="1" smtClean="0">
                <a:solidFill>
                  <a:srgbClr val="FF0000"/>
                </a:solidFill>
              </a:rPr>
              <a:t>ℝ</a:t>
            </a:r>
            <a:r>
              <a:rPr lang="en-US" sz="1800" dirty="0" smtClean="0">
                <a:solidFill>
                  <a:srgbClr val="FF0000"/>
                </a:solidFill>
              </a:rPr>
              <a:t>+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800" dirty="0" smtClean="0">
              <a:solidFill>
                <a:srgbClr val="FF0000"/>
              </a:solidFill>
            </a:endParaRPr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>
                <a:solidFill>
                  <a:srgbClr val="FF0000"/>
                </a:solidFill>
                <a:latin typeface="Times" charset="0"/>
                <a:ea typeface="Times" charset="0"/>
                <a:cs typeface="Times" charset="0"/>
              </a:rPr>
              <a:t>Lipschitz condition: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800" dirty="0">
                <a:solidFill>
                  <a:srgbClr val="FF0000"/>
                </a:solidFill>
              </a:rPr>
              <a:t>	</a:t>
            </a:r>
            <a:r>
              <a:rPr lang="en-US" sz="1800" dirty="0" smtClean="0">
                <a:solidFill>
                  <a:srgbClr val="FF0000"/>
                </a:solidFill>
              </a:rPr>
              <a:t>|M(X) - M(y)| ≤ d(x, y)</a:t>
            </a:r>
            <a:endParaRPr lang="en-US" sz="1800" dirty="0">
              <a:solidFill>
                <a:srgbClr val="FF0000"/>
              </a:solidFill>
            </a:endParaRPr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endParaRPr lang="en-US" sz="18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833" y="3458074"/>
            <a:ext cx="1451719" cy="14517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100" y="3546115"/>
            <a:ext cx="1175542" cy="1175542"/>
          </a:xfrm>
          <a:prstGeom prst="rect">
            <a:avLst/>
          </a:prstGeom>
        </p:spPr>
      </p:pic>
      <p:sp>
        <p:nvSpPr>
          <p:cNvPr id="29" name="Google Shape;268;p19"/>
          <p:cNvSpPr txBox="1">
            <a:spLocks noGrp="1"/>
          </p:cNvSpPr>
          <p:nvPr>
            <p:ph type="title"/>
          </p:nvPr>
        </p:nvSpPr>
        <p:spPr>
          <a:xfrm>
            <a:off x="425450" y="493713"/>
            <a:ext cx="6727825" cy="76676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85000"/>
              </a:lnSpc>
            </a:pPr>
            <a:r>
              <a:rPr lang="en-US" sz="3600" dirty="0"/>
              <a:t>Individual </a:t>
            </a:r>
            <a:r>
              <a:rPr lang="en-US" sz="3600" dirty="0" smtClean="0"/>
              <a:t>Fairness</a:t>
            </a:r>
            <a:endParaRPr sz="1800" dirty="0"/>
          </a:p>
        </p:txBody>
      </p:sp>
      <p:cxnSp>
        <p:nvCxnSpPr>
          <p:cNvPr id="30" name="Straight Arrow Connector 29"/>
          <p:cNvCxnSpPr/>
          <p:nvPr/>
        </p:nvCxnSpPr>
        <p:spPr>
          <a:xfrm rot="-60000">
            <a:off x="3407105" y="2543206"/>
            <a:ext cx="763525" cy="218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5316998" y="3335275"/>
            <a:ext cx="122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V: individuals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7626100" y="3335275"/>
            <a:ext cx="122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O: outcomes</a:t>
            </a:r>
            <a:endParaRPr lang="en-US" sz="1400" dirty="0"/>
          </a:p>
        </p:txBody>
      </p:sp>
      <p:sp>
        <p:nvSpPr>
          <p:cNvPr id="56" name="Oval 55"/>
          <p:cNvSpPr/>
          <p:nvPr/>
        </p:nvSpPr>
        <p:spPr>
          <a:xfrm>
            <a:off x="7601351" y="1618373"/>
            <a:ext cx="1108148" cy="164349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7" name="Oval 56"/>
          <p:cNvSpPr/>
          <p:nvPr/>
        </p:nvSpPr>
        <p:spPr>
          <a:xfrm>
            <a:off x="5383619" y="1618373"/>
            <a:ext cx="1108148" cy="164349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8" name="Oval 57"/>
          <p:cNvSpPr/>
          <p:nvPr/>
        </p:nvSpPr>
        <p:spPr>
          <a:xfrm>
            <a:off x="5946066" y="2266340"/>
            <a:ext cx="57783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793361" y="2724455"/>
            <a:ext cx="57783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6003239" y="2047225"/>
            <a:ext cx="2080697" cy="237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830678" y="1853944"/>
            <a:ext cx="33355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x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8063101" y="2504204"/>
            <a:ext cx="6473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mtClean="0"/>
              <a:t>M(</a:t>
            </a:r>
            <a:r>
              <a:rPr lang="en-US"/>
              <a:t>y</a:t>
            </a:r>
            <a:r>
              <a:rPr lang="en-US" smtClean="0"/>
              <a:t>)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7816085" y="1660609"/>
            <a:ext cx="6473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M(x)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5652502" y="2622233"/>
            <a:ext cx="3294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y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6223094" y="2732431"/>
            <a:ext cx="156314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/>
              <a:t>M: V      ∆(o)</a:t>
            </a:r>
            <a:endParaRPr lang="en-US" sz="1600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917910" y="2922574"/>
            <a:ext cx="2497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5851144" y="2537151"/>
            <a:ext cx="2546355" cy="2101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8110852" y="2012626"/>
            <a:ext cx="57783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8389346" y="2526031"/>
            <a:ext cx="57783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5917597" y="2316793"/>
            <a:ext cx="71635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</a:rPr>
              <a:t>d(x, y)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5830918" y="2305364"/>
            <a:ext cx="123610" cy="4149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69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11</a:t>
            </a:fld>
            <a:endParaRPr lang="en-US" dirty="0"/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Outcomes can be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Distribution not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Discrete.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833" y="3458074"/>
            <a:ext cx="1451719" cy="14517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100" y="3546115"/>
            <a:ext cx="1175542" cy="1175542"/>
          </a:xfrm>
          <a:prstGeom prst="rect">
            <a:avLst/>
          </a:prstGeom>
        </p:spPr>
      </p:pic>
      <p:sp>
        <p:nvSpPr>
          <p:cNvPr id="29" name="Google Shape;268;p19"/>
          <p:cNvSpPr txBox="1">
            <a:spLocks noGrp="1"/>
          </p:cNvSpPr>
          <p:nvPr>
            <p:ph type="title"/>
          </p:nvPr>
        </p:nvSpPr>
        <p:spPr>
          <a:xfrm>
            <a:off x="425450" y="493713"/>
            <a:ext cx="6727825" cy="766762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85000"/>
              </a:lnSpc>
            </a:pPr>
            <a:r>
              <a:rPr lang="en-US" sz="3600" dirty="0" smtClean="0"/>
              <a:t>Distributional Outcomes</a:t>
            </a:r>
            <a:endParaRPr sz="1800" dirty="0"/>
          </a:p>
        </p:txBody>
      </p:sp>
      <p:sp>
        <p:nvSpPr>
          <p:cNvPr id="54" name="TextBox 53"/>
          <p:cNvSpPr txBox="1"/>
          <p:nvPr/>
        </p:nvSpPr>
        <p:spPr>
          <a:xfrm>
            <a:off x="5316998" y="3335275"/>
            <a:ext cx="122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V: individuals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7626100" y="3335275"/>
            <a:ext cx="122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O: outcomes</a:t>
            </a:r>
            <a:endParaRPr lang="en-US" sz="1400" dirty="0"/>
          </a:p>
        </p:txBody>
      </p:sp>
      <p:sp>
        <p:nvSpPr>
          <p:cNvPr id="56" name="Oval 55"/>
          <p:cNvSpPr/>
          <p:nvPr/>
        </p:nvSpPr>
        <p:spPr>
          <a:xfrm>
            <a:off x="7601351" y="1618373"/>
            <a:ext cx="1108148" cy="164349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7" name="Oval 56"/>
          <p:cNvSpPr/>
          <p:nvPr/>
        </p:nvSpPr>
        <p:spPr>
          <a:xfrm>
            <a:off x="5383619" y="1618373"/>
            <a:ext cx="1108148" cy="164349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8" name="Oval 57"/>
          <p:cNvSpPr/>
          <p:nvPr/>
        </p:nvSpPr>
        <p:spPr>
          <a:xfrm>
            <a:off x="5946066" y="2266340"/>
            <a:ext cx="57783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7863281" y="1770564"/>
            <a:ext cx="533576" cy="614326"/>
          </a:xfrm>
          <a:prstGeom prst="ellipse">
            <a:avLst/>
          </a:prstGeom>
          <a:blipFill dpi="0" rotWithShape="1">
            <a:blip r:embed="rId5">
              <a:alphaModFix amt="20000"/>
            </a:blip>
            <a:srcRect/>
            <a:tile tx="0" ty="0" sx="100000" sy="100000" flip="none" algn="tl"/>
          </a:blipFill>
          <a:ln>
            <a:solidFill>
              <a:schemeClr val="accent2"/>
            </a:solidFill>
          </a:ln>
          <a:effectLst>
            <a:glow rad="127000">
              <a:schemeClr val="accent2">
                <a:lumMod val="60000"/>
                <a:lumOff val="40000"/>
                <a:alpha val="85000"/>
              </a:schemeClr>
            </a:glow>
            <a:outerShdw blurRad="50800" dist="50800" dir="5400000" sx="1000" sy="1000" algn="ctr" rotWithShape="0">
              <a:srgbClr val="000000">
                <a:alpha val="43137"/>
              </a:srgbClr>
            </a:outerShdw>
            <a:softEdge rad="50800"/>
          </a:effec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793361" y="2724455"/>
            <a:ext cx="57783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8039044" y="2369442"/>
            <a:ext cx="533576" cy="614326"/>
          </a:xfrm>
          <a:prstGeom prst="ellipse">
            <a:avLst/>
          </a:prstGeom>
          <a:blipFill dpi="0" rotWithShape="1">
            <a:blip r:embed="rId6">
              <a:alphaModFix amt="20000"/>
            </a:blip>
            <a:srcRect/>
            <a:tile tx="0" ty="0" sx="100000" sy="100000" flip="none" algn="tl"/>
          </a:blipFill>
          <a:ln w="12700">
            <a:solidFill>
              <a:schemeClr val="accent4"/>
            </a:solidFill>
          </a:ln>
          <a:effectLst>
            <a:glow rad="127000">
              <a:schemeClr val="accent4">
                <a:lumMod val="40000"/>
                <a:lumOff val="60000"/>
                <a:alpha val="95000"/>
              </a:schemeClr>
            </a:glow>
            <a:softEdge rad="508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6003239" y="2047225"/>
            <a:ext cx="2080697" cy="237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830678" y="1853944"/>
            <a:ext cx="33355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x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8063101" y="2504204"/>
            <a:ext cx="6473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mtClean="0"/>
              <a:t>M(</a:t>
            </a:r>
            <a:r>
              <a:rPr lang="en-US"/>
              <a:t>y</a:t>
            </a:r>
            <a:r>
              <a:rPr lang="en-US" smtClean="0"/>
              <a:t>)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7820661" y="1688224"/>
            <a:ext cx="6473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M(x)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5652502" y="2622233"/>
            <a:ext cx="3294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y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6223094" y="2732431"/>
            <a:ext cx="156314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/>
              <a:t>M: V      ∆(o)</a:t>
            </a:r>
            <a:endParaRPr lang="en-US" sz="1600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917910" y="2922574"/>
            <a:ext cx="2497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5851144" y="2537151"/>
            <a:ext cx="2546355" cy="2101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917597" y="2316793"/>
            <a:ext cx="71635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</a:rPr>
              <a:t>d(x, y)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75" name="Straight Arrow Connector 74"/>
          <p:cNvCxnSpPr/>
          <p:nvPr/>
        </p:nvCxnSpPr>
        <p:spPr>
          <a:xfrm flipH="1">
            <a:off x="5830918" y="2305364"/>
            <a:ext cx="123610" cy="41497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10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85000"/>
              </a:lnSpc>
            </a:pPr>
            <a:r>
              <a:rPr lang="en-US" sz="3600" dirty="0" smtClean="0"/>
              <a:t>Earthmover Distance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12</a:t>
            </a:fld>
            <a:endParaRPr lang="en-US" dirty="0"/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42950" lvl="1" indent="-285750" defTabSz="9144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endParaRPr lang="en-US" sz="1600" dirty="0" smtClean="0"/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Let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σ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: V × V →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ℝ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+ (</a:t>
            </a:r>
            <a:r>
              <a:rPr lang="en-US" sz="1200" dirty="0" smtClean="0">
                <a:latin typeface="Times" charset="0"/>
                <a:ea typeface="Times" charset="0"/>
                <a:cs typeface="Times" charset="0"/>
              </a:rPr>
              <a:t>nonnegative distance </a:t>
            </a:r>
            <a:r>
              <a:rPr lang="en-US" sz="1200" dirty="0">
                <a:latin typeface="Times" charset="0"/>
                <a:ea typeface="Times" charset="0"/>
                <a:cs typeface="Times" charset="0"/>
              </a:rPr>
              <a:t>function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)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The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σ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-Earthmover distance between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two 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distributions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S and T, LP: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844" y="2206603"/>
            <a:ext cx="2183449" cy="25994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985" y="1052104"/>
            <a:ext cx="1972645" cy="15186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268" y="1152513"/>
            <a:ext cx="2089708" cy="13177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5" y="2908776"/>
            <a:ext cx="3248760" cy="187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5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28;p15"/>
          <p:cNvSpPr txBox="1">
            <a:spLocks/>
          </p:cNvSpPr>
          <p:nvPr/>
        </p:nvSpPr>
        <p:spPr>
          <a:xfrm>
            <a:off x="1212490" y="1350109"/>
            <a:ext cx="4733855" cy="1068935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2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pPr algn="l"/>
            <a:r>
              <a:rPr lang="en-US" dirty="0" smtClean="0"/>
              <a:t>3. Overview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180" y="1960930"/>
            <a:ext cx="4346066" cy="149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04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3600" dirty="0" smtClean="0"/>
              <a:t>1. </a:t>
            </a:r>
            <a:r>
              <a:rPr lang="en-US" sz="3600" dirty="0" err="1" smtClean="0"/>
              <a:t>LiP</a:t>
            </a:r>
            <a:r>
              <a:rPr lang="en-US" sz="3600" dirty="0" smtClean="0"/>
              <a:t> vs. SP.</a:t>
            </a:r>
            <a:r>
              <a:rPr lang="en-US" sz="3600" dirty="0"/>
              <a:t/>
            </a:r>
            <a:br>
              <a:rPr lang="en-US" sz="3600" dirty="0"/>
            </a:b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14</a:t>
            </a:fld>
            <a:endParaRPr lang="en-US" dirty="0"/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lnSpc>
                <a:spcPct val="200000"/>
              </a:lnSpc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statistical parity is insufficient as a general notion of fairness. </a:t>
            </a:r>
          </a:p>
          <a:p>
            <a:pPr>
              <a:lnSpc>
                <a:spcPct val="200000"/>
              </a:lnSpc>
              <a:buFont typeface="Arial" charset="0"/>
              <a:buChar char="•"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When Lipschitz condition implies statistical parity between two distributions S and T on V? </a:t>
            </a:r>
          </a:p>
          <a:p>
            <a:pPr>
              <a:lnSpc>
                <a:spcPct val="200000"/>
              </a:lnSpc>
              <a:buFont typeface="Arial" charset="0"/>
              <a:buChar char="•"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What extent to which any Lipschitz mapping can violate statistical parity?</a:t>
            </a:r>
          </a:p>
          <a:p>
            <a:pPr marL="101600" indent="0">
              <a:buNone/>
            </a:pPr>
            <a:endParaRPr lang="en-US" sz="2400" b="1" dirty="0" smtClean="0"/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/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04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3600" dirty="0" smtClean="0"/>
              <a:t>1. LP vs. SP.</a:t>
            </a:r>
            <a:r>
              <a:rPr lang="en-US" sz="3600" dirty="0"/>
              <a:t/>
            </a:r>
            <a:br>
              <a:rPr lang="en-US" sz="3600" dirty="0"/>
            </a:b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15</a:t>
            </a:fld>
            <a:endParaRPr lang="en-US" dirty="0"/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8" y="1304350"/>
            <a:ext cx="7635251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None/>
            </a:pPr>
            <a:r>
              <a:rPr lang="pt-BR" sz="1600" dirty="0" err="1">
                <a:latin typeface="Times" charset="0"/>
                <a:ea typeface="Times" charset="0"/>
                <a:cs typeface="Times" charset="0"/>
              </a:rPr>
              <a:t>Def</a:t>
            </a:r>
            <a:r>
              <a:rPr lang="pt-BR" sz="1600" dirty="0">
                <a:latin typeface="Times" charset="0"/>
                <a:ea typeface="Times" charset="0"/>
                <a:cs typeface="Times" charset="0"/>
              </a:rPr>
              <a:t> 3.2: </a:t>
            </a:r>
            <a:r>
              <a:rPr lang="pt-BR" sz="1600" dirty="0" err="1">
                <a:latin typeface="Times" charset="0"/>
                <a:ea typeface="Times" charset="0"/>
                <a:cs typeface="Times" charset="0"/>
              </a:rPr>
              <a:t>bias</a:t>
            </a:r>
            <a:r>
              <a:rPr lang="pt-BR" sz="1600" baseline="-25000" dirty="0" err="1">
                <a:latin typeface="Times" charset="0"/>
                <a:ea typeface="Times" charset="0"/>
                <a:cs typeface="Times" charset="0"/>
              </a:rPr>
              <a:t>D,d</a:t>
            </a:r>
            <a:r>
              <a:rPr lang="pt-BR" sz="1600" dirty="0">
                <a:latin typeface="Times" charset="0"/>
                <a:ea typeface="Times" charset="0"/>
                <a:cs typeface="Times" charset="0"/>
              </a:rPr>
              <a:t>(S,T) = </a:t>
            </a:r>
            <a:r>
              <a:rPr lang="pt-BR" sz="1600" dirty="0" err="1">
                <a:latin typeface="Times" charset="0"/>
                <a:ea typeface="Times" charset="0"/>
                <a:cs typeface="Times" charset="0"/>
              </a:rPr>
              <a:t>max</a:t>
            </a:r>
            <a:r>
              <a:rPr lang="fa-IR" sz="1600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pt-BR" sz="1600" dirty="0" err="1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pt-BR" sz="1600" baseline="-25000" dirty="0" err="1">
                <a:latin typeface="Times" charset="0"/>
                <a:ea typeface="Times" charset="0"/>
                <a:cs typeface="Times" charset="0"/>
              </a:rPr>
              <a:t>S</a:t>
            </a:r>
            <a:r>
              <a:rPr lang="pt-BR" sz="1600" dirty="0">
                <a:latin typeface="Times" charset="0"/>
                <a:ea typeface="Times" charset="0"/>
                <a:cs typeface="Times" charset="0"/>
              </a:rPr>
              <a:t>(0)−</a:t>
            </a:r>
            <a:r>
              <a:rPr lang="pt-BR" sz="1600" dirty="0" err="1">
                <a:latin typeface="Times" charset="0"/>
                <a:ea typeface="Times" charset="0"/>
                <a:cs typeface="Times" charset="0"/>
              </a:rPr>
              <a:t>μ</a:t>
            </a:r>
            <a:r>
              <a:rPr lang="pt-BR" sz="1600" baseline="-25000" dirty="0" err="1">
                <a:latin typeface="Times" charset="0"/>
                <a:ea typeface="Times" charset="0"/>
                <a:cs typeface="Times" charset="0"/>
              </a:rPr>
              <a:t>T</a:t>
            </a:r>
            <a:r>
              <a:rPr lang="pt-BR" sz="1600" dirty="0">
                <a:latin typeface="Times" charset="0"/>
                <a:ea typeface="Times" charset="0"/>
                <a:cs typeface="Times" charset="0"/>
              </a:rPr>
              <a:t>(0),</a:t>
            </a:r>
          </a:p>
          <a:p>
            <a:pPr marL="0" indent="0">
              <a:buNone/>
            </a:pPr>
            <a:r>
              <a:rPr lang="pt-BR" sz="1600" dirty="0">
                <a:latin typeface="Times" charset="0"/>
                <a:ea typeface="Times" charset="0"/>
                <a:cs typeface="Times" charset="0"/>
              </a:rPr>
              <a:t> </a:t>
            </a:r>
            <a:endParaRPr lang="fa-IR" sz="1600" dirty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buNone/>
            </a:pPr>
            <a:r>
              <a:rPr lang="it-IT" sz="1600" dirty="0">
                <a:latin typeface="Times" charset="0"/>
                <a:ea typeface="Times" charset="0"/>
                <a:cs typeface="Times" charset="0"/>
              </a:rPr>
              <a:t>Lemma 3.1.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Let D ∈ {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D</a:t>
            </a:r>
            <a:r>
              <a:rPr lang="en-US" sz="1600" baseline="-25000" dirty="0" err="1">
                <a:latin typeface="Times" charset="0"/>
                <a:ea typeface="Times" charset="0"/>
                <a:cs typeface="Times" charset="0"/>
              </a:rPr>
              <a:t>tv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, D</a:t>
            </a:r>
            <a:r>
              <a:rPr lang="en-US" sz="1600" baseline="-25000" dirty="0">
                <a:latin typeface="Times" charset="0"/>
                <a:ea typeface="Times" charset="0"/>
                <a:cs typeface="Times" charset="0"/>
              </a:rPr>
              <a:t>∞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} and let M : V → ∆(A) be any (D, d)-Lipschitz mapping. Then, M satisfies statistical parity between S and T up to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biasD,d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(S , T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).</a:t>
            </a:r>
          </a:p>
          <a:p>
            <a:pPr marL="0" indent="0">
              <a:buNone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Using Linear Programming and its duality interpretation the following theorem will be proved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.</a:t>
            </a:r>
          </a:p>
          <a:p>
            <a:pPr marL="0" indent="0">
              <a:buNone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buNone/>
            </a:pPr>
            <a:r>
              <a:rPr lang="en-US" b="1" dirty="0">
                <a:latin typeface="Times" charset="0"/>
                <a:ea typeface="Times" charset="0"/>
                <a:cs typeface="Times" charset="0"/>
              </a:rPr>
              <a:t>Theorem</a:t>
            </a:r>
            <a:r>
              <a:rPr lang="fa-IR" b="1" dirty="0">
                <a:latin typeface="Times" charset="0"/>
                <a:ea typeface="Times" charset="0"/>
                <a:cs typeface="Times" charset="0"/>
              </a:rPr>
              <a:t> </a:t>
            </a:r>
            <a:r>
              <a:rPr lang="en-US" b="1" dirty="0">
                <a:latin typeface="Times" charset="0"/>
                <a:ea typeface="Times" charset="0"/>
                <a:cs typeface="Times" charset="0"/>
              </a:rPr>
              <a:t>3.3: </a:t>
            </a:r>
          </a:p>
          <a:p>
            <a:pPr marL="0" indent="0" algn="ctr">
              <a:buNone/>
            </a:pP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biasD</a:t>
            </a:r>
            <a:r>
              <a:rPr lang="en-US" sz="1600" baseline="-25000" dirty="0" err="1">
                <a:latin typeface="Times" charset="0"/>
                <a:ea typeface="Times" charset="0"/>
                <a:cs typeface="Times" charset="0"/>
              </a:rPr>
              <a:t>tv,d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(S,T) ≤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d</a:t>
            </a:r>
            <a:r>
              <a:rPr lang="en-US" sz="1600" baseline="-25000" dirty="0" err="1">
                <a:latin typeface="Times" charset="0"/>
                <a:ea typeface="Times" charset="0"/>
                <a:cs typeface="Times" charset="0"/>
              </a:rPr>
              <a:t>EM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(S,T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).</a:t>
            </a:r>
          </a:p>
          <a:p>
            <a:pPr marL="0" indent="0" algn="ctr">
              <a:buNone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Conclusion: when S and T are “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similar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” then the Lipschitz condition implies statistical parity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1668" y="4660279"/>
            <a:ext cx="6871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Times" charset="0"/>
                <a:ea typeface="Times" charset="0"/>
                <a:cs typeface="Times" charset="0"/>
              </a:rPr>
              <a:t>P.S.  </a:t>
            </a:r>
            <a:r>
              <a:rPr lang="en-US" sz="900" dirty="0" err="1">
                <a:latin typeface="Times" charset="0"/>
                <a:ea typeface="Times" charset="0"/>
                <a:cs typeface="Times" charset="0"/>
              </a:rPr>
              <a:t>biasDtv,d</a:t>
            </a:r>
            <a:r>
              <a:rPr lang="en-US" sz="900" dirty="0">
                <a:latin typeface="Times" charset="0"/>
                <a:ea typeface="Times" charset="0"/>
                <a:cs typeface="Times" charset="0"/>
              </a:rPr>
              <a:t>(S,T) is a relaxation of </a:t>
            </a:r>
            <a:r>
              <a:rPr lang="en-US" sz="900" dirty="0" err="1">
                <a:latin typeface="Times" charset="0"/>
                <a:ea typeface="Times" charset="0"/>
                <a:cs typeface="Times" charset="0"/>
              </a:rPr>
              <a:t>biasD</a:t>
            </a:r>
            <a:r>
              <a:rPr lang="en-US" sz="900" dirty="0">
                <a:latin typeface="Times" charset="0"/>
                <a:ea typeface="Times" charset="0"/>
                <a:cs typeface="Times" charset="0"/>
              </a:rPr>
              <a:t>∞,d(S,T). </a:t>
            </a:r>
            <a:r>
              <a:rPr lang="en-US" sz="900" dirty="0" err="1">
                <a:latin typeface="Times" charset="0"/>
                <a:ea typeface="Times" charset="0"/>
                <a:cs typeface="Times" charset="0"/>
              </a:rPr>
              <a:t>biasD</a:t>
            </a:r>
            <a:r>
              <a:rPr lang="en-US" sz="900" dirty="0">
                <a:latin typeface="Times" charset="0"/>
                <a:ea typeface="Times" charset="0"/>
                <a:cs typeface="Times" charset="0"/>
              </a:rPr>
              <a:t>∞,d(S,T) ≤ </a:t>
            </a:r>
            <a:r>
              <a:rPr lang="en-US" sz="900" dirty="0" err="1">
                <a:latin typeface="Times" charset="0"/>
                <a:ea typeface="Times" charset="0"/>
                <a:cs typeface="Times" charset="0"/>
              </a:rPr>
              <a:t>biasDtv,d</a:t>
            </a:r>
            <a:r>
              <a:rPr lang="en-US" sz="900" dirty="0">
                <a:latin typeface="Times" charset="0"/>
                <a:ea typeface="Times" charset="0"/>
                <a:cs typeface="Times" charset="0"/>
              </a:rPr>
              <a:t>(S,T). </a:t>
            </a:r>
          </a:p>
          <a:p>
            <a:r>
              <a:rPr lang="en-US" sz="900" dirty="0">
                <a:latin typeface="Times" charset="0"/>
                <a:ea typeface="Times" charset="0"/>
                <a:cs typeface="Times" charset="0"/>
              </a:rPr>
              <a:t>So D∞ can be proved in a same way as </a:t>
            </a:r>
            <a:r>
              <a:rPr lang="en-US" sz="900" dirty="0" err="1">
                <a:latin typeface="Times" charset="0"/>
                <a:ea typeface="Times" charset="0"/>
                <a:cs typeface="Times" charset="0"/>
              </a:rPr>
              <a:t>Dtv</a:t>
            </a:r>
            <a:r>
              <a:rPr lang="en-US" sz="900" dirty="0">
                <a:latin typeface="Times" charset="0"/>
                <a:ea typeface="Times" charset="0"/>
                <a:cs typeface="Times" charset="0"/>
              </a:rPr>
              <a:t> . Hence, every (D∞, d)-Lipschitz mapping is also (</a:t>
            </a:r>
            <a:r>
              <a:rPr lang="en-US" sz="900" dirty="0" err="1">
                <a:latin typeface="Times" charset="0"/>
                <a:ea typeface="Times" charset="0"/>
                <a:cs typeface="Times" charset="0"/>
              </a:rPr>
              <a:t>Dtv</a:t>
            </a:r>
            <a:r>
              <a:rPr lang="en-US" sz="900" dirty="0">
                <a:latin typeface="Times" charset="0"/>
                <a:ea typeface="Times" charset="0"/>
                <a:cs typeface="Times" charset="0"/>
              </a:rPr>
              <a:t> , d)-Lipschitz</a:t>
            </a:r>
            <a:r>
              <a:rPr lang="en-US" sz="900" dirty="0" smtClean="0">
                <a:latin typeface="Times" charset="0"/>
                <a:ea typeface="Times" charset="0"/>
                <a:cs typeface="Times" charset="0"/>
              </a:rPr>
              <a:t>.</a:t>
            </a:r>
            <a:endParaRPr lang="en-US" sz="900" dirty="0">
              <a:latin typeface="Times" charset="0"/>
              <a:ea typeface="Times" charset="0"/>
              <a:cs typeface="Time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4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3600" dirty="0"/>
              <a:t>2</a:t>
            </a:r>
            <a:r>
              <a:rPr lang="en-US" sz="3600" dirty="0" smtClean="0"/>
              <a:t>. Differential Privacy</a:t>
            </a:r>
            <a:r>
              <a:rPr lang="en-US" sz="3600" dirty="0"/>
              <a:t/>
            </a:r>
            <a:br>
              <a:rPr lang="en-US" sz="3600" dirty="0"/>
            </a:b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16</a:t>
            </a:fld>
            <a:endParaRPr lang="en-US" dirty="0"/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8" y="1304350"/>
            <a:ext cx="7635251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endParaRPr lang="pt-BR" sz="2400" dirty="0"/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7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fairness is a generalization of the notion of differential privacy</a:t>
            </a:r>
          </a:p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</a:t>
            </a:r>
          </a:p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database curator maintains a database x </a:t>
            </a:r>
            <a:r>
              <a:rPr lang="hr-HR" sz="1600" dirty="0">
                <a:latin typeface="Times" charset="0"/>
                <a:ea typeface="Times" charset="0"/>
                <a:cs typeface="Times" charset="0"/>
              </a:rPr>
              <a:t>⊆U </a:t>
            </a:r>
          </a:p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data analyst is allowed to ask a query F: V → A on the database. </a:t>
            </a:r>
          </a:p>
          <a:p>
            <a:pPr marL="101600" indent="0">
              <a:buNone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M : V → ∆(A) satisfies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ε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-differential privacy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iff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M satisfies the (D∞, d)-Lipschitz property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.</a:t>
            </a:r>
          </a:p>
          <a:p>
            <a:pPr marL="101600" indent="0">
              <a:buNone/>
            </a:pPr>
            <a:endParaRPr lang="en-US" sz="1600" dirty="0" smtClean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endParaRPr lang="en-US" sz="1600" dirty="0" smtClean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Section 5:</a:t>
            </a:r>
            <a:endParaRPr lang="en-US" sz="2400" dirty="0" smtClean="0"/>
          </a:p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Theorem: Fairness mechanism with “high utility” in metric spaces (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V,d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) of bounded doubling dimension </a:t>
            </a:r>
          </a:p>
          <a:p>
            <a:pPr marL="101600" indent="0">
              <a:buNone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r>
              <a:rPr lang="hr-HR" sz="1600" dirty="0">
                <a:latin typeface="Times" charset="0"/>
                <a:ea typeface="Times" charset="0"/>
                <a:cs typeface="Times" charset="0"/>
              </a:rPr>
              <a:t>|B(</a:t>
            </a:r>
            <a:r>
              <a:rPr lang="hr-HR" sz="1600" dirty="0" err="1">
                <a:latin typeface="Times" charset="0"/>
                <a:ea typeface="Times" charset="0"/>
                <a:cs typeface="Times" charset="0"/>
              </a:rPr>
              <a:t>x,R</a:t>
            </a:r>
            <a:r>
              <a:rPr lang="hr-HR" sz="1600" dirty="0">
                <a:latin typeface="Times" charset="0"/>
                <a:ea typeface="Times" charset="0"/>
                <a:cs typeface="Times" charset="0"/>
              </a:rPr>
              <a:t>)| ≤ O(|B(x,2R)) </a:t>
            </a:r>
          </a:p>
          <a:p>
            <a:pPr marL="101600" indent="0">
              <a:buNone/>
            </a:pPr>
            <a:endParaRPr lang="en-US" sz="2400" dirty="0"/>
          </a:p>
          <a:p>
            <a:pPr marL="101600" indent="0">
              <a:buNone/>
            </a:pPr>
            <a:endParaRPr lang="en-US" sz="2400" b="1" dirty="0" smtClean="0"/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/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 smtClean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988989" y="3953957"/>
            <a:ext cx="199093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smtClean="0">
                <a:latin typeface="Times" charset="0"/>
                <a:ea typeface="Times" charset="0"/>
                <a:cs typeface="Times" charset="0"/>
              </a:rPr>
              <a:t>Based on exponential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mechanism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18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28;p15"/>
          <p:cNvSpPr txBox="1">
            <a:spLocks/>
          </p:cNvSpPr>
          <p:nvPr/>
        </p:nvSpPr>
        <p:spPr>
          <a:xfrm>
            <a:off x="1212490" y="1350109"/>
            <a:ext cx="5650085" cy="1068935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2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pPr algn="l"/>
            <a:r>
              <a:rPr lang="en-US" dirty="0" smtClean="0"/>
              <a:t>3. Fair Affirmative Action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345" y="1342535"/>
            <a:ext cx="2564893" cy="319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38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3600" dirty="0" smtClean="0"/>
              <a:t>3. Fair </a:t>
            </a:r>
            <a:r>
              <a:rPr lang="en-US" sz="3600" dirty="0"/>
              <a:t>Affirmative </a:t>
            </a:r>
            <a:r>
              <a:rPr lang="en-US" sz="3600" dirty="0" smtClean="0"/>
              <a:t>Action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18</a:t>
            </a:fld>
            <a:endParaRPr lang="en-US" dirty="0"/>
          </a:p>
        </p:txBody>
      </p:sp>
      <p:sp>
        <p:nvSpPr>
          <p:cNvPr id="2" name="Rounded Rectangle 1"/>
          <p:cNvSpPr/>
          <p:nvPr/>
        </p:nvSpPr>
        <p:spPr>
          <a:xfrm>
            <a:off x="7542289" y="2167223"/>
            <a:ext cx="985124" cy="213787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213535" y="2166234"/>
            <a:ext cx="985124" cy="122453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6099050" y="2930748"/>
            <a:ext cx="3191888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07411" y="2346039"/>
            <a:ext cx="70313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</a:t>
            </a:r>
            <a:r>
              <a:rPr lang="en-US" sz="2400" baseline="-25000" dirty="0" smtClean="0"/>
              <a:t>0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619872" y="3104858"/>
            <a:ext cx="70313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6455829" y="1655520"/>
            <a:ext cx="70313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/>
              <a:t>S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7637438" y="1655520"/>
            <a:ext cx="11834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smtClean="0"/>
              <a:t>T = </a:t>
            </a:r>
            <a:r>
              <a:rPr lang="en-US" sz="2400" dirty="0" err="1" smtClean="0"/>
              <a:t>S</a:t>
            </a:r>
            <a:r>
              <a:rPr lang="en-US" sz="2400" baseline="30000" dirty="0" err="1" smtClean="0"/>
              <a:t>c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284773" y="2316835"/>
            <a:ext cx="34597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</a:t>
            </a:r>
            <a:r>
              <a:rPr lang="en-US" sz="1600" baseline="-25000" dirty="0"/>
              <a:t>0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284773" y="3036831"/>
            <a:ext cx="34597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</a:t>
            </a:r>
            <a:r>
              <a:rPr lang="en-US" sz="1600" baseline="-25000" dirty="0" smtClean="0"/>
              <a:t>1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8099401" y="2316835"/>
            <a:ext cx="41721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</a:t>
            </a:r>
            <a:r>
              <a:rPr lang="en-US" sz="1600" baseline="-25000" dirty="0"/>
              <a:t>0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8099401" y="3035894"/>
            <a:ext cx="41721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</a:t>
            </a:r>
            <a:r>
              <a:rPr lang="en-US" sz="1600" baseline="-25000" dirty="0" smtClean="0"/>
              <a:t>1</a:t>
            </a:r>
            <a:endParaRPr lang="en-US" sz="1600" dirty="0"/>
          </a:p>
        </p:txBody>
      </p:sp>
      <p:sp>
        <p:nvSpPr>
          <p:cNvPr id="1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5519407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What if we want to ensure statistical parity between two groups S and T, but members of S are less likely to be “qualified”? 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Or equally, What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if earthmover distance large?</a:t>
            </a:r>
          </a:p>
          <a:p>
            <a:pPr>
              <a:lnSpc>
                <a:spcPct val="150000"/>
              </a:lnSpc>
              <a:buFont typeface="Arial" charset="0"/>
              <a:buChar char="•"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Here we consider the complementary case where S and T are very different and imposing statistical parity corresponds to preferential treatment. </a:t>
            </a:r>
          </a:p>
          <a:p>
            <a:pPr marL="101600" indent="0">
              <a:buNone/>
            </a:pPr>
            <a:endParaRPr lang="en-US" sz="2400" dirty="0" smtClean="0"/>
          </a:p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For simplicity, let T = S</a:t>
            </a:r>
            <a:r>
              <a:rPr lang="en-US" sz="1600" baseline="30000" dirty="0">
                <a:latin typeface="Times" charset="0"/>
                <a:ea typeface="Times" charset="0"/>
                <a:cs typeface="Times" charset="0"/>
              </a:rPr>
              <a:t>c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. </a:t>
            </a:r>
          </a:p>
          <a:p>
            <a:pPr marL="101600" indent="0">
              <a:buNone/>
            </a:pPr>
            <a:endParaRPr lang="en-US" sz="2400" dirty="0"/>
          </a:p>
          <a:p>
            <a:pPr marL="101600" indent="0">
              <a:buNone/>
            </a:pPr>
            <a:endParaRPr lang="en-US" sz="2400" b="1" dirty="0" smtClean="0"/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/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26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3600" dirty="0" smtClean="0"/>
              <a:t>3. Fair </a:t>
            </a:r>
            <a:r>
              <a:rPr lang="en-US" sz="3600" dirty="0"/>
              <a:t>Affirmative </a:t>
            </a:r>
            <a:r>
              <a:rPr lang="en-US" sz="3600" dirty="0" smtClean="0"/>
              <a:t>Action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19</a:t>
            </a:fld>
            <a:endParaRPr lang="en-US" dirty="0"/>
          </a:p>
        </p:txBody>
      </p:sp>
      <p:sp>
        <p:nvSpPr>
          <p:cNvPr id="10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All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in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G</a:t>
            </a:r>
            <a:r>
              <a:rPr lang="en-US" sz="1600" baseline="-25000" dirty="0" err="1">
                <a:latin typeface="Times" charset="0"/>
                <a:ea typeface="Times" charset="0"/>
                <a:cs typeface="Times" charset="0"/>
              </a:rPr>
              <a:t>i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treated the same with considering Lipschitz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condition</a:t>
            </a:r>
          </a:p>
          <a:p>
            <a:pPr marL="444500" indent="-342900">
              <a:buAutoNum type="arabicPeriod"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Statistical Parity, the probability of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S</a:t>
            </a:r>
            <a:r>
              <a:rPr lang="en-US" sz="1600" baseline="-25000" dirty="0" smtClean="0">
                <a:latin typeface="Times" charset="0"/>
                <a:ea typeface="Times" charset="0"/>
                <a:cs typeface="Times" charset="0"/>
              </a:rPr>
              <a:t>0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 must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be the same as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T</a:t>
            </a:r>
            <a:r>
              <a:rPr lang="en-US" sz="1600" baseline="-25000" dirty="0" smtClean="0">
                <a:latin typeface="Times" charset="0"/>
                <a:ea typeface="Times" charset="0"/>
                <a:cs typeface="Times" charset="0"/>
              </a:rPr>
              <a:t>1</a:t>
            </a:r>
            <a:endParaRPr lang="en-US" sz="1600" baseline="-25000" dirty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Unless the distribution is unbalanced.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Imposing Statistical Parity. (Collapse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) </a:t>
            </a:r>
          </a:p>
          <a:p>
            <a:pPr marL="101600" indent="0">
              <a:buNone/>
            </a:pPr>
            <a:r>
              <a:rPr lang="en-US" sz="1000" dirty="0" smtClean="0">
                <a:latin typeface="Times" charset="0"/>
                <a:ea typeface="Times" charset="0"/>
                <a:cs typeface="Times" charset="0"/>
              </a:rPr>
              <a:t>(Lipschitz Condition makes it collapse)(solution: </a:t>
            </a:r>
            <a:r>
              <a:rPr lang="en-US" sz="1000" dirty="0" smtClean="0"/>
              <a:t>assigning </a:t>
            </a:r>
            <a:r>
              <a:rPr lang="en-US" sz="1000" dirty="0"/>
              <a:t>a fixed probability </a:t>
            </a:r>
            <a:r>
              <a:rPr lang="en-US" sz="1000" dirty="0" smtClean="0"/>
              <a:t>distribution) Yellow oval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Failing to Impose Statistical Parity.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(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blatant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discrimination)</a:t>
            </a:r>
          </a:p>
          <a:p>
            <a:pPr marL="101600" indent="0">
              <a:buNone/>
            </a:pPr>
            <a:r>
              <a:rPr lang="en-US" sz="1000" dirty="0" smtClean="0">
                <a:latin typeface="Times" charset="0"/>
                <a:ea typeface="Times" charset="0"/>
                <a:cs typeface="Times" charset="0"/>
              </a:rPr>
              <a:t>(only T is chosen by vendor) Green oval</a:t>
            </a:r>
            <a:endParaRPr lang="en-US" sz="1000" dirty="0">
              <a:latin typeface="Times" charset="0"/>
              <a:ea typeface="Times" charset="0"/>
              <a:cs typeface="Times" charset="0"/>
            </a:endParaRPr>
          </a:p>
          <a:p>
            <a:pPr marL="101600" indent="0">
              <a:buNone/>
            </a:pPr>
            <a:endParaRPr lang="en-US" sz="2400" dirty="0" smtClean="0"/>
          </a:p>
        </p:txBody>
      </p:sp>
      <p:sp>
        <p:nvSpPr>
          <p:cNvPr id="2" name="Rounded Rectangle 1"/>
          <p:cNvSpPr/>
          <p:nvPr/>
        </p:nvSpPr>
        <p:spPr>
          <a:xfrm>
            <a:off x="7542289" y="2167223"/>
            <a:ext cx="985124" cy="213787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6213535" y="2166234"/>
            <a:ext cx="985124" cy="122453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6099050" y="2930748"/>
            <a:ext cx="3191888" cy="0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07411" y="2346039"/>
            <a:ext cx="70313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</a:t>
            </a:r>
            <a:r>
              <a:rPr lang="en-US" sz="2400" baseline="-25000" dirty="0" smtClean="0"/>
              <a:t>0</a:t>
            </a:r>
            <a:endParaRPr 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8619872" y="3104858"/>
            <a:ext cx="70313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G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6455829" y="1655520"/>
            <a:ext cx="703133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/>
              <a:t>S</a:t>
            </a:r>
            <a:endParaRPr 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7637438" y="1655520"/>
            <a:ext cx="118342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smtClean="0"/>
              <a:t>T = </a:t>
            </a:r>
            <a:r>
              <a:rPr lang="en-US" sz="2400" dirty="0" err="1" smtClean="0"/>
              <a:t>S</a:t>
            </a:r>
            <a:r>
              <a:rPr lang="en-US" sz="2400" baseline="30000" dirty="0" err="1" smtClean="0"/>
              <a:t>c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6284773" y="2316835"/>
            <a:ext cx="34597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</a:t>
            </a:r>
            <a:r>
              <a:rPr lang="en-US" sz="1600" baseline="-25000" dirty="0"/>
              <a:t>0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6284773" y="3036831"/>
            <a:ext cx="34597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S</a:t>
            </a:r>
            <a:r>
              <a:rPr lang="en-US" sz="1600" baseline="-25000" dirty="0" smtClean="0"/>
              <a:t>1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8099401" y="2316835"/>
            <a:ext cx="41721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</a:t>
            </a:r>
            <a:r>
              <a:rPr lang="en-US" sz="1600" baseline="-25000" dirty="0"/>
              <a:t>0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8099401" y="3035894"/>
            <a:ext cx="41721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T</a:t>
            </a:r>
            <a:r>
              <a:rPr lang="en-US" sz="1600" baseline="-25000" dirty="0" smtClean="0"/>
              <a:t>1</a:t>
            </a:r>
            <a:endParaRPr lang="en-US" sz="1600" dirty="0"/>
          </a:p>
        </p:txBody>
      </p:sp>
      <p:sp>
        <p:nvSpPr>
          <p:cNvPr id="32" name="Oval 31"/>
          <p:cNvSpPr/>
          <p:nvPr/>
        </p:nvSpPr>
        <p:spPr>
          <a:xfrm>
            <a:off x="6067178" y="2980787"/>
            <a:ext cx="2673526" cy="536658"/>
          </a:xfrm>
          <a:prstGeom prst="ellipse">
            <a:avLst/>
          </a:prstGeom>
          <a:noFill/>
          <a:ln w="44450" cmpd="dbl">
            <a:gradFill flip="none" rotWithShape="1">
              <a:gsLst>
                <a:gs pos="51000">
                  <a:schemeClr val="accent1">
                    <a:lumMod val="67000"/>
                  </a:schemeClr>
                </a:gs>
                <a:gs pos="59000">
                  <a:schemeClr val="accent1">
                    <a:lumMod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018374" y="2230983"/>
            <a:ext cx="2673526" cy="536658"/>
          </a:xfrm>
          <a:prstGeom prst="ellipse">
            <a:avLst/>
          </a:prstGeom>
          <a:noFill/>
          <a:ln w="44450" cmpd="dbl">
            <a:gradFill flip="none" rotWithShape="1">
              <a:gsLst>
                <a:gs pos="51000">
                  <a:schemeClr val="accent1">
                    <a:lumMod val="67000"/>
                  </a:schemeClr>
                </a:gs>
                <a:gs pos="59000">
                  <a:schemeClr val="accent1">
                    <a:lumMod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 rot="2357095">
            <a:off x="5813470" y="2757192"/>
            <a:ext cx="3133461" cy="763110"/>
          </a:xfrm>
          <a:prstGeom prst="ellipse">
            <a:avLst/>
          </a:prstGeom>
          <a:noFill/>
          <a:ln w="44450" cmpd="dbl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5400000">
            <a:off x="6919475" y="2800511"/>
            <a:ext cx="2369006" cy="763110"/>
          </a:xfrm>
          <a:prstGeom prst="ellipse">
            <a:avLst/>
          </a:prstGeom>
          <a:noFill/>
          <a:ln w="44450" cmpd="dbl">
            <a:gradFill flip="none" rotWithShape="1">
              <a:gsLst>
                <a:gs pos="0">
                  <a:schemeClr val="accent6">
                    <a:lumMod val="40000"/>
                    <a:lumOff val="60000"/>
                  </a:schemeClr>
                </a:gs>
                <a:gs pos="46000">
                  <a:schemeClr val="accent6">
                    <a:lumMod val="95000"/>
                    <a:lumOff val="5000"/>
                  </a:schemeClr>
                </a:gs>
                <a:gs pos="100000">
                  <a:schemeClr val="accent6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39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85000"/>
              </a:lnSpc>
            </a:pPr>
            <a:r>
              <a:rPr lang="en-US" sz="3600" dirty="0"/>
              <a:t>Fairness Through Awareness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 dirty="0"/>
              <a:t/>
            </a:r>
            <a:br>
              <a:rPr lang="en-US" sz="1600" dirty="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2</a:t>
            </a:fld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96260" y="4341550"/>
            <a:ext cx="656631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000" dirty="0" smtClean="0">
                <a:latin typeface="Times" charset="0"/>
                <a:ea typeface="Times" charset="0"/>
                <a:cs typeface="Times" charset="0"/>
              </a:rPr>
              <a:t>P.S. In </a:t>
            </a:r>
            <a:r>
              <a:rPr lang="en-US" sz="1000" dirty="0">
                <a:latin typeface="Times" charset="0"/>
                <a:ea typeface="Times" charset="0"/>
                <a:cs typeface="Times" charset="0"/>
              </a:rPr>
              <a:t>this </a:t>
            </a:r>
            <a:r>
              <a:rPr lang="en-US" sz="1000" dirty="0" smtClean="0">
                <a:latin typeface="Times" charset="0"/>
                <a:ea typeface="Times" charset="0"/>
                <a:cs typeface="Times" charset="0"/>
              </a:rPr>
              <a:t>presentation, an overview of the </a:t>
            </a:r>
            <a:r>
              <a:rPr lang="en-US" sz="1000" dirty="0">
                <a:latin typeface="Times" charset="0"/>
                <a:ea typeface="Times" charset="0"/>
                <a:cs typeface="Times" charset="0"/>
              </a:rPr>
              <a:t>paper entitled ”Fairness Through Awareness</a:t>
            </a:r>
            <a:r>
              <a:rPr lang="en-US" sz="1000" dirty="0" smtClean="0">
                <a:latin typeface="Times" charset="0"/>
                <a:ea typeface="Times" charset="0"/>
                <a:cs typeface="Times" charset="0"/>
              </a:rPr>
              <a:t>” is given </a:t>
            </a:r>
            <a:r>
              <a:rPr lang="en-US" sz="1000" dirty="0">
                <a:latin typeface="Times" charset="0"/>
                <a:ea typeface="Times" charset="0"/>
                <a:cs typeface="Times" charset="0"/>
              </a:rPr>
              <a:t>[1</a:t>
            </a:r>
            <a:r>
              <a:rPr lang="en-US" sz="1000" dirty="0" smtClean="0">
                <a:latin typeface="Times" charset="0"/>
                <a:ea typeface="Times" charset="0"/>
                <a:cs typeface="Times" charset="0"/>
              </a:rPr>
              <a:t>]. </a:t>
            </a:r>
            <a:r>
              <a:rPr lang="en-US" sz="1000" dirty="0">
                <a:latin typeface="Times" charset="0"/>
                <a:ea typeface="Times" charset="0"/>
                <a:cs typeface="Times" charset="0"/>
              </a:rPr>
              <a:t>(all credit goes to authors of the paper)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490" y="2352457"/>
            <a:ext cx="6801859" cy="1911496"/>
          </a:xfrm>
          <a:prstGeom prst="rect">
            <a:avLst/>
          </a:prstGeom>
        </p:spPr>
      </p:pic>
      <p:sp>
        <p:nvSpPr>
          <p:cNvPr id="7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What is the definition of Fairness? 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How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do we protect sensitive information from MISUSE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?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Which Domain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?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 Advertising, Insurance, Health Care, etc.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ex. Ethnic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, religious, medical, geographic 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600" dirty="0" smtClean="0"/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/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476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3600" dirty="0" smtClean="0"/>
              <a:t>3. Fair </a:t>
            </a:r>
            <a:r>
              <a:rPr lang="en-US" sz="3600" dirty="0"/>
              <a:t>Affirmative </a:t>
            </a:r>
            <a:r>
              <a:rPr lang="en-US" sz="3600" dirty="0" smtClean="0"/>
              <a:t>Action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20</a:t>
            </a:fld>
            <a:endParaRPr lang="en-US" dirty="0"/>
          </a:p>
        </p:txBody>
      </p:sp>
      <p:sp>
        <p:nvSpPr>
          <p:cNvPr id="1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940661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endParaRPr lang="en-US" sz="2400" dirty="0"/>
          </a:p>
          <a:p>
            <a:pPr marL="101600" indent="0">
              <a:buNone/>
            </a:pPr>
            <a:endParaRPr lang="en-US" sz="2400" b="1" dirty="0" smtClean="0"/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/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 smtClean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17" y="1304350"/>
            <a:ext cx="7473395" cy="3285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5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3600" dirty="0" smtClean="0"/>
              <a:t>3. Fair </a:t>
            </a:r>
            <a:r>
              <a:rPr lang="en-US" sz="3600" dirty="0"/>
              <a:t>Affirmative </a:t>
            </a:r>
            <a:r>
              <a:rPr lang="en-US" sz="3600" dirty="0" smtClean="0"/>
              <a:t>Action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21</a:t>
            </a:fld>
            <a:endParaRPr lang="en-US" dirty="0"/>
          </a:p>
        </p:txBody>
      </p:sp>
      <p:sp>
        <p:nvSpPr>
          <p:cNvPr id="1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940661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endParaRPr lang="en-US" sz="2400" dirty="0"/>
          </a:p>
          <a:p>
            <a:pPr marL="101600" indent="0">
              <a:buNone/>
            </a:pPr>
            <a:endParaRPr lang="en-US" sz="2400" b="1" dirty="0" smtClean="0"/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/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 smtClean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69" y="1587970"/>
            <a:ext cx="7149795" cy="18700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69" y="3777595"/>
            <a:ext cx="3477789" cy="1005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6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3600" dirty="0" smtClean="0"/>
              <a:t>3. Fair </a:t>
            </a:r>
            <a:r>
              <a:rPr lang="en-US" sz="3600" dirty="0"/>
              <a:t>Affirmative </a:t>
            </a:r>
            <a:r>
              <a:rPr lang="en-US" sz="3600" dirty="0" smtClean="0"/>
              <a:t>Action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22</a:t>
            </a:fld>
            <a:endParaRPr lang="en-US" dirty="0"/>
          </a:p>
        </p:txBody>
      </p:sp>
      <p:sp>
        <p:nvSpPr>
          <p:cNvPr id="10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Trade-off between Imposing and failure to impose SP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039030" y="4105010"/>
            <a:ext cx="122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S</a:t>
            </a:r>
            <a:endParaRPr lang="en-US" sz="1400" dirty="0"/>
          </a:p>
        </p:txBody>
      </p:sp>
      <p:sp>
        <p:nvSpPr>
          <p:cNvPr id="31" name="TextBox 30"/>
          <p:cNvSpPr txBox="1"/>
          <p:nvPr/>
        </p:nvSpPr>
        <p:spPr>
          <a:xfrm>
            <a:off x="3549101" y="4154607"/>
            <a:ext cx="154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T</a:t>
            </a:r>
            <a:endParaRPr lang="en-US" sz="1400" dirty="0"/>
          </a:p>
        </p:txBody>
      </p:sp>
      <p:sp>
        <p:nvSpPr>
          <p:cNvPr id="33" name="Oval 32"/>
          <p:cNvSpPr/>
          <p:nvPr/>
        </p:nvSpPr>
        <p:spPr>
          <a:xfrm>
            <a:off x="3783497" y="2437705"/>
            <a:ext cx="1108148" cy="164349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4" name="Oval 33"/>
          <p:cNvSpPr/>
          <p:nvPr/>
        </p:nvSpPr>
        <p:spPr>
          <a:xfrm>
            <a:off x="2305619" y="2719945"/>
            <a:ext cx="697115" cy="1087385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27734" y="3787037"/>
            <a:ext cx="156314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/>
              <a:t>M: V       ∆(o)</a:t>
            </a:r>
            <a:endParaRPr lang="en-US" sz="1600" dirty="0"/>
          </a:p>
        </p:txBody>
      </p:sp>
      <p:cxnSp>
        <p:nvCxnSpPr>
          <p:cNvPr id="45" name="Straight Arrow Connector 44"/>
          <p:cNvCxnSpPr>
            <a:stCxn id="34" idx="6"/>
            <a:endCxn id="33" idx="2"/>
          </p:cNvCxnSpPr>
          <p:nvPr/>
        </p:nvCxnSpPr>
        <p:spPr>
          <a:xfrm flipV="1">
            <a:off x="3002734" y="3259453"/>
            <a:ext cx="780763" cy="41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6" name="Oval 45"/>
          <p:cNvSpPr/>
          <p:nvPr/>
        </p:nvSpPr>
        <p:spPr>
          <a:xfrm>
            <a:off x="4265781" y="2843805"/>
            <a:ext cx="57783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4557615" y="3295132"/>
            <a:ext cx="57783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618441" y="2437705"/>
            <a:ext cx="1108148" cy="164349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4615398" y="3324888"/>
            <a:ext cx="1595110" cy="396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648030" y="4154607"/>
            <a:ext cx="136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Outcomes</a:t>
            </a:r>
            <a:endParaRPr lang="en-US" sz="1400" dirty="0"/>
          </a:p>
        </p:txBody>
      </p:sp>
      <p:sp>
        <p:nvSpPr>
          <p:cNvPr id="53" name="Oval 52"/>
          <p:cNvSpPr/>
          <p:nvPr/>
        </p:nvSpPr>
        <p:spPr>
          <a:xfrm>
            <a:off x="6199217" y="3698180"/>
            <a:ext cx="57783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4336924" y="2874126"/>
            <a:ext cx="1994731" cy="186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6316123" y="3025698"/>
            <a:ext cx="57783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/>
          <p:nvPr/>
        </p:nvCxnSpPr>
        <p:spPr>
          <a:xfrm>
            <a:off x="5184406" y="3956314"/>
            <a:ext cx="2497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179835" y="2158941"/>
            <a:ext cx="212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mtClean="0"/>
              <a:t>Mapping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2267574" y="2401259"/>
            <a:ext cx="212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dirty="0" smtClean="0"/>
              <a:t>EM Distance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021355" y="2666601"/>
            <a:ext cx="6473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M(x)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987078" y="3348073"/>
            <a:ext cx="6473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mtClean="0"/>
              <a:t>M(</a:t>
            </a:r>
            <a:r>
              <a:rPr lang="en-US"/>
              <a:t>y</a:t>
            </a:r>
            <a:r>
              <a:rPr lang="en-US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800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28;p15"/>
          <p:cNvSpPr txBox="1">
            <a:spLocks/>
          </p:cNvSpPr>
          <p:nvPr/>
        </p:nvSpPr>
        <p:spPr>
          <a:xfrm>
            <a:off x="1212490" y="1350109"/>
            <a:ext cx="5650085" cy="1068935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2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pPr algn="l"/>
            <a:r>
              <a:rPr lang="en-US" dirty="0" smtClean="0"/>
              <a:t>Summary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23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115" y="891995"/>
            <a:ext cx="2813934" cy="345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87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>
              <a:lnSpc>
                <a:spcPct val="85000"/>
              </a:lnSpc>
            </a:pPr>
            <a:r>
              <a:rPr lang="en-US" sz="3600" dirty="0" smtClean="0"/>
              <a:t>Summary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24</a:t>
            </a:fld>
            <a:endParaRPr lang="en-US" dirty="0"/>
          </a:p>
        </p:txBody>
      </p:sp>
      <p:sp>
        <p:nvSpPr>
          <p:cNvPr id="10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Group fairness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Individual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fairness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Relationship between GF &amp; IF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Group fairness does not imply individual fairness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Individual fairness implies group fairness if earthmover distance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small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Fair Affirmative Action</a:t>
            </a:r>
            <a:endParaRPr lang="en-US" sz="2400" dirty="0"/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/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55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850045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/>
              <a:t>References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424668" y="1502815"/>
            <a:ext cx="871933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01600" indent="0">
              <a:buNone/>
            </a:pP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[1] </a:t>
            </a:r>
            <a:r>
              <a:rPr lang="en-US" sz="1400" dirty="0" smtClean="0"/>
              <a:t>Cynthia </a:t>
            </a:r>
            <a:r>
              <a:rPr lang="en-US" sz="1400" dirty="0" err="1" smtClean="0"/>
              <a:t>Dwork</a:t>
            </a:r>
            <a:r>
              <a:rPr lang="en-US" sz="1400" dirty="0" smtClean="0"/>
              <a:t>, Moritz </a:t>
            </a:r>
            <a:r>
              <a:rPr lang="en-US" sz="1400" dirty="0" err="1" smtClean="0"/>
              <a:t>Hardt</a:t>
            </a:r>
            <a:r>
              <a:rPr lang="en-US" sz="1400" dirty="0" smtClean="0"/>
              <a:t>, </a:t>
            </a:r>
            <a:r>
              <a:rPr lang="en-US" sz="1400" dirty="0" err="1" smtClean="0"/>
              <a:t>Toniann</a:t>
            </a:r>
            <a:r>
              <a:rPr lang="en-US" sz="1400" dirty="0" smtClean="0"/>
              <a:t> </a:t>
            </a:r>
            <a:r>
              <a:rPr lang="en-US" sz="1400" dirty="0" err="1" smtClean="0"/>
              <a:t>Pitassi</a:t>
            </a:r>
            <a:r>
              <a:rPr lang="en-US" sz="1400" dirty="0" smtClean="0"/>
              <a:t>, Omer </a:t>
            </a:r>
            <a:r>
              <a:rPr lang="en-US" sz="1400" dirty="0" err="1" smtClean="0"/>
              <a:t>Reingold</a:t>
            </a:r>
            <a:r>
              <a:rPr lang="en-US" sz="1400" dirty="0" smtClean="0"/>
              <a:t>, Richard </a:t>
            </a:r>
            <a:r>
              <a:rPr lang="en-US" sz="1400" dirty="0" err="1" smtClean="0"/>
              <a:t>Zemel</a:t>
            </a:r>
            <a:r>
              <a:rPr lang="en-US" sz="1400" dirty="0" smtClean="0"/>
              <a:t>, ”Fairness Through Awareness”,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da-DK" sz="1400" dirty="0" smtClean="0"/>
              <a:t>arXiv:1104.3913v2,</a:t>
            </a:r>
            <a:r>
              <a:rPr lang="en-US" sz="1400" dirty="0" smtClean="0">
                <a:latin typeface="Times New Roman" charset="0"/>
                <a:ea typeface="Times New Roman" charset="0"/>
                <a:cs typeface="Times New Roman" charset="0"/>
              </a:rPr>
              <a:t> (2011). </a:t>
            </a:r>
            <a:r>
              <a:rPr lang="en-US" sz="1400" dirty="0" smtClean="0"/>
              <a:t> 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https://</a:t>
            </a:r>
            <a:r>
              <a:rPr lang="en-US" sz="1400" dirty="0" err="1">
                <a:latin typeface="Times New Roman" charset="0"/>
                <a:ea typeface="Times New Roman" charset="0"/>
                <a:cs typeface="Times New Roman" charset="0"/>
              </a:rPr>
              <a:t>doi.org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/10.48550/arxiv.1104.3913</a:t>
            </a:r>
            <a:endParaRPr lang="en-US" sz="1400" dirty="0"/>
          </a:p>
          <a:p>
            <a:endParaRPr lang="en-US" sz="1000" dirty="0" smtClean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22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850045"/>
            <a:ext cx="6728400" cy="351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/>
            <a:r>
              <a:rPr lang="en-US" dirty="0" smtClean="0"/>
              <a:t>Fair Use Notice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424668" y="1502815"/>
            <a:ext cx="750684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114300" indent="0" algn="just">
              <a:buNone/>
            </a:pPr>
            <a:r>
              <a:rPr lang="en-US" sz="1000" dirty="0" smtClean="0">
                <a:latin typeface="Times New Roman" charset="0"/>
                <a:ea typeface="Times New Roman" charset="0"/>
                <a:cs typeface="Times New Roman" charset="0"/>
              </a:rPr>
              <a:t>This suppository and the content made available are for educational and informational purposes ONLY. This presentation may refer copyrighted material owned by a third party. If you wish to use copyrighted material mentioned to this repository for your own purposes that go beyond fair use, you must obtain permission from the copyright owner.</a:t>
            </a:r>
            <a:endParaRPr lang="en-US" sz="1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6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3</a:t>
            </a:fld>
            <a:endParaRPr lang="en-US" dirty="0"/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 smtClean="0">
              <a:latin typeface="Times" charset="0"/>
              <a:ea typeface="Times" charset="0"/>
              <a:cs typeface="Times" charset="0"/>
            </a:endParaRP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Flip a coin: {H, T}</a:t>
            </a: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600" dirty="0" smtClean="0">
              <a:latin typeface="Times" charset="0"/>
              <a:ea typeface="Times" charset="0"/>
              <a:cs typeface="Times" charset="0"/>
            </a:endParaRP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Space are Discrete and Continuous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600" dirty="0" smtClean="0">
              <a:latin typeface="Times" charset="0"/>
              <a:ea typeface="Times" charset="0"/>
              <a:cs typeface="Times" charset="0"/>
            </a:endParaRP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Every space V has possible metrics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d(x, y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)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How do we prevent sensitive information that</a:t>
            </a:r>
            <a:endParaRPr lang="en-US" sz="1200" dirty="0">
              <a:latin typeface="Times" charset="0"/>
              <a:ea typeface="Times" charset="0"/>
              <a:cs typeface="Times" charset="0"/>
            </a:endParaRP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endParaRPr lang="en-US" sz="1600" dirty="0"/>
          </a:p>
        </p:txBody>
      </p:sp>
      <p:pic>
        <p:nvPicPr>
          <p:cNvPr id="51" name="Picture 5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833" y="3458074"/>
            <a:ext cx="1451719" cy="1451719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100" y="3546115"/>
            <a:ext cx="1175542" cy="1175542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6225448" y="1805748"/>
            <a:ext cx="1612069" cy="126874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5316998" y="3335275"/>
            <a:ext cx="122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V: individuals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7626100" y="3335275"/>
            <a:ext cx="122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O: outcomes</a:t>
            </a:r>
            <a:endParaRPr lang="en-US" sz="1400" dirty="0"/>
          </a:p>
        </p:txBody>
      </p:sp>
      <p:sp>
        <p:nvSpPr>
          <p:cNvPr id="56" name="Oval 55"/>
          <p:cNvSpPr/>
          <p:nvPr/>
        </p:nvSpPr>
        <p:spPr>
          <a:xfrm>
            <a:off x="7601351" y="1618373"/>
            <a:ext cx="1108148" cy="164349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7" name="Oval 56"/>
          <p:cNvSpPr/>
          <p:nvPr/>
        </p:nvSpPr>
        <p:spPr>
          <a:xfrm>
            <a:off x="5383619" y="1618373"/>
            <a:ext cx="1108148" cy="164349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8" name="Oval 57"/>
          <p:cNvSpPr/>
          <p:nvPr/>
        </p:nvSpPr>
        <p:spPr>
          <a:xfrm>
            <a:off x="5946066" y="2266340"/>
            <a:ext cx="57783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5886441" y="2548730"/>
            <a:ext cx="57783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6003239" y="2047225"/>
            <a:ext cx="2080697" cy="2370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830678" y="1853944"/>
            <a:ext cx="33355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x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8063101" y="2504204"/>
            <a:ext cx="6473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mtClean="0"/>
              <a:t>M(</a:t>
            </a:r>
            <a:r>
              <a:rPr lang="en-US"/>
              <a:t>y</a:t>
            </a:r>
            <a:r>
              <a:rPr lang="en-US" smtClean="0"/>
              <a:t>)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7816085" y="1660609"/>
            <a:ext cx="6473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M(x)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5759358" y="2460909"/>
            <a:ext cx="3294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y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6223094" y="2732431"/>
            <a:ext cx="156314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/>
              <a:t>M: V      ∆(o)</a:t>
            </a:r>
            <a:endParaRPr lang="en-US" sz="1600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6917910" y="2922574"/>
            <a:ext cx="2497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endCxn id="64" idx="0"/>
          </p:cNvCxnSpPr>
          <p:nvPr/>
        </p:nvCxnSpPr>
        <p:spPr>
          <a:xfrm flipV="1">
            <a:off x="5946066" y="2504204"/>
            <a:ext cx="2440694" cy="673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8083635" y="2024473"/>
            <a:ext cx="57783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8375469" y="2475800"/>
            <a:ext cx="57783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425" y="1352596"/>
            <a:ext cx="534024" cy="531554"/>
          </a:xfrm>
          <a:prstGeom prst="rect">
            <a:avLst/>
          </a:prstGeom>
        </p:spPr>
      </p:pic>
      <p:sp>
        <p:nvSpPr>
          <p:cNvPr id="79" name="Google Shape;268;p19"/>
          <p:cNvSpPr txBox="1">
            <a:spLocks/>
          </p:cNvSpPr>
          <p:nvPr/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pPr>
              <a:lnSpc>
                <a:spcPct val="85000"/>
              </a:lnSpc>
            </a:pPr>
            <a:r>
              <a:rPr lang="en-US" sz="3600" dirty="0" smtClean="0"/>
              <a:t>Sample Space</a:t>
            </a:r>
            <a:endParaRPr lang="en-US" sz="1800" dirty="0"/>
          </a:p>
        </p:txBody>
      </p:sp>
      <p:sp>
        <p:nvSpPr>
          <p:cNvPr id="80" name="TextBox 79"/>
          <p:cNvSpPr txBox="1"/>
          <p:nvPr/>
        </p:nvSpPr>
        <p:spPr>
          <a:xfrm>
            <a:off x="5927818" y="2236866"/>
            <a:ext cx="71635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</a:rPr>
              <a:t>d(x, y)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5915332" y="2305364"/>
            <a:ext cx="39196" cy="2662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43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28;p15"/>
          <p:cNvSpPr txBox="1">
            <a:spLocks/>
          </p:cNvSpPr>
          <p:nvPr/>
        </p:nvSpPr>
        <p:spPr>
          <a:xfrm>
            <a:off x="1212490" y="1350109"/>
            <a:ext cx="5191970" cy="1068935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2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pPr algn="l"/>
            <a:r>
              <a:rPr lang="en-US" dirty="0" smtClean="0"/>
              <a:t>1. Introduction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4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145" y="521290"/>
            <a:ext cx="2846630" cy="3795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41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85000"/>
              </a:lnSpc>
            </a:pPr>
            <a:r>
              <a:rPr lang="en-US" sz="3600" dirty="0" smtClean="0"/>
              <a:t>Discriminations 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5</a:t>
            </a:fld>
            <a:endParaRPr lang="en-US" dirty="0"/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fontAlgn="auto">
              <a:lnSpc>
                <a:spcPct val="100000"/>
              </a:lnSpc>
              <a:buClrTx/>
              <a:buSzTx/>
              <a:buNone/>
              <a:tabLst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Existing Discrimination examples</a:t>
            </a:r>
          </a:p>
          <a:p>
            <a:pPr marL="0" marR="0" lvl="0" indent="0" defTabSz="914400" fontAlgn="auto">
              <a:lnSpc>
                <a:spcPct val="100000"/>
              </a:lnSpc>
              <a:buClrTx/>
              <a:buSzTx/>
              <a:buNone/>
              <a:tabLst/>
              <a:defRPr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285750" lvl="1" indent="-285750" defTabSz="914400">
              <a:lnSpc>
                <a:spcPct val="100000"/>
              </a:lnSpc>
              <a:spcBef>
                <a:spcPts val="0"/>
              </a:spcBef>
              <a:buSzTx/>
              <a:buFont typeface="Arial" charset="0"/>
              <a:buChar char="•"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Redlining</a:t>
            </a:r>
          </a:p>
          <a:p>
            <a:pPr marL="285750" lvl="1" indent="-285750" defTabSz="914400">
              <a:lnSpc>
                <a:spcPct val="100000"/>
              </a:lnSpc>
              <a:spcBef>
                <a:spcPts val="0"/>
              </a:spcBef>
              <a:buSzTx/>
              <a:buFont typeface="Arial" charset="0"/>
              <a:buChar char="•"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Reverse Tokenism</a:t>
            </a:r>
          </a:p>
          <a:p>
            <a:pPr marL="285750" lvl="1" indent="-285750" defTabSz="914400">
              <a:lnSpc>
                <a:spcPct val="100000"/>
              </a:lnSpc>
              <a:spcBef>
                <a:spcPts val="0"/>
              </a:spcBef>
              <a:buSzTx/>
              <a:buFont typeface="Arial" charset="0"/>
              <a:buChar char="•"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Self-fulfilling Prophecy</a:t>
            </a:r>
          </a:p>
          <a:p>
            <a:pPr marL="285750" lvl="1" indent="-285750" defTabSz="914400">
              <a:lnSpc>
                <a:spcPct val="100000"/>
              </a:lnSpc>
              <a:spcBef>
                <a:spcPts val="0"/>
              </a:spcBef>
              <a:buSzTx/>
              <a:buFont typeface="Arial" charset="0"/>
              <a:buChar char="•"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Blatant Explicit Discrimination</a:t>
            </a:r>
          </a:p>
          <a:p>
            <a:pPr marL="285750" lvl="1" indent="-285750" defTabSz="914400">
              <a:lnSpc>
                <a:spcPct val="100000"/>
              </a:lnSpc>
              <a:spcBef>
                <a:spcPts val="0"/>
              </a:spcBef>
              <a:buSzTx/>
              <a:buFont typeface="Arial" charset="0"/>
              <a:buChar char="•"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Disproportionately High Segmentation (G Redlining)</a:t>
            </a:r>
          </a:p>
          <a:p>
            <a:pPr marL="285750" lvl="1" indent="-285750" defTabSz="914400">
              <a:lnSpc>
                <a:spcPct val="100000"/>
              </a:lnSpc>
              <a:spcBef>
                <a:spcPts val="0"/>
              </a:spcBef>
              <a:buSzTx/>
              <a:buFont typeface="Arial" charset="0"/>
              <a:buChar char="•"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Discrimination Based on Redundant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Encoding</a:t>
            </a:r>
          </a:p>
          <a:p>
            <a:pPr marL="742950" lvl="2" indent="-285750" defTabSz="914400">
              <a:lnSpc>
                <a:spcPct val="100000"/>
              </a:lnSpc>
              <a:spcBef>
                <a:spcPts val="0"/>
              </a:spcBef>
              <a:buSzTx/>
              <a:buFont typeface="Wingdings" charset="2"/>
              <a:buChar char="ü"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Fairness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Through Blindness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555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5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88" y="3189812"/>
            <a:ext cx="5036913" cy="182445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673429" y="1139231"/>
            <a:ext cx="1422" cy="234756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6</a:t>
            </a:fld>
            <a:endParaRPr lang="en-US" dirty="0"/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312938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The following Objective is a linear Programming.</a:t>
            </a: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Ultimate Goal: Achieving Fairness</a:t>
            </a: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Goal1: Achieving Fairness in Classification</a:t>
            </a: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Goal2: Minimize Vendor’s Loss Function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191604" y="3333117"/>
            <a:ext cx="12216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V: individuals</a:t>
            </a:r>
            <a:endParaRPr lang="en-US" sz="1400" dirty="0"/>
          </a:p>
        </p:txBody>
      </p:sp>
      <p:sp>
        <p:nvSpPr>
          <p:cNvPr id="55" name="TextBox 54"/>
          <p:cNvSpPr txBox="1"/>
          <p:nvPr/>
        </p:nvSpPr>
        <p:spPr>
          <a:xfrm>
            <a:off x="5862170" y="3332908"/>
            <a:ext cx="15455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O: outcome space</a:t>
            </a:r>
            <a:endParaRPr lang="en-US" sz="1400" dirty="0"/>
          </a:p>
        </p:txBody>
      </p:sp>
      <p:sp>
        <p:nvSpPr>
          <p:cNvPr id="56" name="Oval 55"/>
          <p:cNvSpPr/>
          <p:nvPr/>
        </p:nvSpPr>
        <p:spPr>
          <a:xfrm>
            <a:off x="6096566" y="1616006"/>
            <a:ext cx="1108148" cy="1643496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7" name="Oval 56"/>
          <p:cNvSpPr/>
          <p:nvPr/>
        </p:nvSpPr>
        <p:spPr>
          <a:xfrm>
            <a:off x="4227377" y="1616006"/>
            <a:ext cx="1108148" cy="1643496"/>
          </a:xfrm>
          <a:prstGeom prst="ellips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8" name="Oval 57"/>
          <p:cNvSpPr/>
          <p:nvPr/>
        </p:nvSpPr>
        <p:spPr>
          <a:xfrm>
            <a:off x="5001684" y="2238014"/>
            <a:ext cx="57783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944605" y="2573157"/>
            <a:ext cx="57783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V="1">
            <a:off x="5063605" y="2044859"/>
            <a:ext cx="1515546" cy="2091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943504" y="1849101"/>
            <a:ext cx="33355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x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6558316" y="2501837"/>
            <a:ext cx="6473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mtClean="0"/>
              <a:t>M(</a:t>
            </a:r>
            <a:r>
              <a:rPr lang="en-US"/>
              <a:t>y</a:t>
            </a:r>
            <a:r>
              <a:rPr lang="en-US" smtClean="0"/>
              <a:t>)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6311300" y="1658242"/>
            <a:ext cx="647318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dirty="0" smtClean="0"/>
              <a:t>M(x)</a:t>
            </a:r>
            <a:endParaRPr 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4721682" y="2456170"/>
            <a:ext cx="3294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y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4925623" y="2948043"/>
            <a:ext cx="156314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/>
              <a:t>M: V       ∆(o)</a:t>
            </a:r>
            <a:endParaRPr lang="en-US" sz="1600" dirty="0"/>
          </a:p>
        </p:txBody>
      </p:sp>
      <p:cxnSp>
        <p:nvCxnSpPr>
          <p:cNvPr id="68" name="Straight Arrow Connector 67"/>
          <p:cNvCxnSpPr/>
          <p:nvPr/>
        </p:nvCxnSpPr>
        <p:spPr>
          <a:xfrm>
            <a:off x="5612374" y="3131041"/>
            <a:ext cx="2497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V="1">
            <a:off x="5013212" y="2500663"/>
            <a:ext cx="1840569" cy="947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6578850" y="2022106"/>
            <a:ext cx="57783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870684" y="2473433"/>
            <a:ext cx="57783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Google Shape;268;p19"/>
          <p:cNvSpPr txBox="1">
            <a:spLocks/>
          </p:cNvSpPr>
          <p:nvPr/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l" defTabSz="6858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pPr>
              <a:lnSpc>
                <a:spcPct val="85000"/>
              </a:lnSpc>
            </a:pPr>
            <a:r>
              <a:rPr lang="en-US" sz="3600" dirty="0" smtClean="0"/>
              <a:t>Objective</a:t>
            </a:r>
            <a:endParaRPr lang="en-US" sz="1800" dirty="0"/>
          </a:p>
        </p:txBody>
      </p:sp>
      <p:sp>
        <p:nvSpPr>
          <p:cNvPr id="80" name="TextBox 79"/>
          <p:cNvSpPr txBox="1"/>
          <p:nvPr/>
        </p:nvSpPr>
        <p:spPr>
          <a:xfrm>
            <a:off x="4317760" y="2241527"/>
            <a:ext cx="716355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>
                <a:solidFill>
                  <a:schemeClr val="accent1"/>
                </a:solidFill>
              </a:rPr>
              <a:t>d(x, y)</a:t>
            </a:r>
            <a:endParaRPr lang="en-US" sz="1200" dirty="0">
              <a:solidFill>
                <a:schemeClr val="accent1"/>
              </a:solidFill>
            </a:endParaRPr>
          </a:p>
        </p:txBody>
      </p:sp>
      <p:cxnSp>
        <p:nvCxnSpPr>
          <p:cNvPr id="81" name="Straight Arrow Connector 80"/>
          <p:cNvCxnSpPr/>
          <p:nvPr/>
        </p:nvCxnSpPr>
        <p:spPr>
          <a:xfrm flipH="1">
            <a:off x="4986404" y="2294024"/>
            <a:ext cx="39196" cy="26622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7931510" y="1616006"/>
            <a:ext cx="1108148" cy="1643496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6928467" y="2503189"/>
            <a:ext cx="1595110" cy="3961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850860" y="3332907"/>
            <a:ext cx="13672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smtClean="0"/>
              <a:t>A: action space</a:t>
            </a:r>
            <a:endParaRPr lang="en-US" sz="1400" dirty="0"/>
          </a:p>
        </p:txBody>
      </p:sp>
      <p:sp>
        <p:nvSpPr>
          <p:cNvPr id="34" name="Oval 33"/>
          <p:cNvSpPr/>
          <p:nvPr/>
        </p:nvSpPr>
        <p:spPr>
          <a:xfrm>
            <a:off x="8512286" y="2876481"/>
            <a:ext cx="57783" cy="4571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6649993" y="2052427"/>
            <a:ext cx="1994731" cy="18612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Oval 37"/>
          <p:cNvSpPr/>
          <p:nvPr/>
        </p:nvSpPr>
        <p:spPr>
          <a:xfrm>
            <a:off x="8629192" y="2203999"/>
            <a:ext cx="57783" cy="45719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6887636" y="2942635"/>
            <a:ext cx="156314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dirty="0" smtClean="0"/>
              <a:t>f: O        A</a:t>
            </a:r>
            <a:endParaRPr lang="en-US" sz="1600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7647358" y="3131041"/>
            <a:ext cx="24979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8409481" y="1726137"/>
            <a:ext cx="5478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a</a:t>
            </a:r>
            <a:r>
              <a:rPr lang="en-US" sz="2400" baseline="-25000" dirty="0" smtClean="0"/>
              <a:t>2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8236920" y="2784446"/>
            <a:ext cx="547807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 smtClean="0"/>
              <a:t>a</a:t>
            </a:r>
            <a:r>
              <a:rPr lang="en-US" sz="2400" baseline="-25000" dirty="0" smtClean="0"/>
              <a:t>5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966457" y="1139231"/>
            <a:ext cx="212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smtClean="0"/>
              <a:t>Vendor</a:t>
            </a:r>
            <a:endParaRPr lang="en-US"/>
          </a:p>
        </p:txBody>
      </p:sp>
      <p:sp>
        <p:nvSpPr>
          <p:cNvPr id="44" name="TextBox 43"/>
          <p:cNvSpPr txBox="1"/>
          <p:nvPr/>
        </p:nvSpPr>
        <p:spPr>
          <a:xfrm>
            <a:off x="4325893" y="1142718"/>
            <a:ext cx="2123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1" eaLnBrk="1" latinLnBrk="0" hangingPunct="1"/>
            <a:r>
              <a:rPr lang="en-US" dirty="0" smtClean="0"/>
              <a:t>Data owner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18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228;p15"/>
          <p:cNvSpPr txBox="1">
            <a:spLocks/>
          </p:cNvSpPr>
          <p:nvPr/>
        </p:nvSpPr>
        <p:spPr>
          <a:xfrm>
            <a:off x="1212490" y="1350109"/>
            <a:ext cx="4733855" cy="1068935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>
            <a:lvl1pPr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SzPts val="32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pPr algn="l"/>
            <a:r>
              <a:rPr lang="en-US" dirty="0" smtClean="0"/>
              <a:t>2. Key Elements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7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5525" y="1297568"/>
            <a:ext cx="3111820" cy="311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652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265" y="1798134"/>
            <a:ext cx="3782735" cy="2389532"/>
          </a:xfrm>
          <a:prstGeom prst="rect">
            <a:avLst/>
          </a:prstGeom>
        </p:spPr>
      </p:pic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lvl="0">
              <a:lnSpc>
                <a:spcPct val="85000"/>
              </a:lnSpc>
            </a:pPr>
            <a:r>
              <a:rPr lang="en-US" sz="3600" dirty="0" smtClean="0"/>
              <a:t>Distance Metrics</a:t>
            </a:r>
            <a:endParaRPr sz="1800" dirty="0"/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8</a:t>
            </a:fld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" t="2636"/>
          <a:stretch/>
        </p:blipFill>
        <p:spPr>
          <a:xfrm>
            <a:off x="601669" y="3716702"/>
            <a:ext cx="4018676" cy="8540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69" y="3029865"/>
            <a:ext cx="3259606" cy="8413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412584" y="4051919"/>
            <a:ext cx="3795342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 Example: </a:t>
            </a:r>
            <a:r>
              <a:rPr lang="en-US" sz="1400" dirty="0" smtClean="0"/>
              <a:t>P, Q denote probability measures on a domain A. A= {0,1}</a:t>
            </a:r>
          </a:p>
          <a:p>
            <a:pPr algn="ctr"/>
            <a:r>
              <a:rPr lang="en-US" sz="1400" dirty="0" smtClean="0"/>
              <a:t>P(0) = P(1) = ½,      Q(0) = ¾, Q(1) = ¼</a:t>
            </a:r>
          </a:p>
          <a:p>
            <a:pPr algn="ctr"/>
            <a:r>
              <a:rPr lang="en-US" sz="1400" dirty="0" smtClean="0"/>
              <a:t>D(P, Q) = ¼</a:t>
            </a:r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A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metric on a set X is a function d : X × X → R For all x, y, z in X, this function is required to satisfy the following conditions:</a:t>
            </a: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d(x, y) ≥ 0     (non-negativity)</a:t>
            </a: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d(x, y) = 0   </a:t>
            </a:r>
            <a:r>
              <a:rPr lang="en-US" sz="1600" dirty="0" err="1" smtClean="0">
                <a:latin typeface="Times" charset="0"/>
                <a:ea typeface="Times" charset="0"/>
                <a:cs typeface="Times" charset="0"/>
              </a:rPr>
              <a:t>iff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 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x = y   (identity of indiscernible)</a:t>
            </a: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d(x, y) = d(y, x)     (symmetry)</a:t>
            </a: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d(x, z) ≤ d(x, y) + d(y, z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) (subadditivity/triangle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inequality).</a:t>
            </a:r>
          </a:p>
          <a:p>
            <a:pPr marL="0" marR="0" lvl="1" indent="0" defTabSz="914400" fontAlgn="auto">
              <a:lnSpc>
                <a:spcPct val="10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endParaRPr lang="en-US" sz="1600" dirty="0" smtClean="0">
              <a:latin typeface="Times" charset="0"/>
              <a:ea typeface="Times" charset="0"/>
              <a:cs typeface="Times" charset="0"/>
            </a:endParaRPr>
          </a:p>
          <a:p>
            <a:pPr marL="0" marR="0" lvl="1" indent="0" defTabSz="914400" fontAlgn="auto">
              <a:lnSpc>
                <a:spcPct val="10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marR="0" lvl="1" indent="0" defTabSz="914400" fontAlgn="auto">
              <a:lnSpc>
                <a:spcPct val="10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marR="0" lvl="1" indent="0" defTabSz="914400" fontAlgn="auto">
              <a:lnSpc>
                <a:spcPct val="10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endParaRPr lang="en-US" sz="1600" dirty="0" smtClean="0">
              <a:latin typeface="Times" charset="0"/>
              <a:ea typeface="Times" charset="0"/>
              <a:cs typeface="Times" charset="0"/>
            </a:endParaRPr>
          </a:p>
          <a:p>
            <a:pPr marL="0" marR="0" lvl="1" indent="0" defTabSz="914400" fontAlgn="auto">
              <a:lnSpc>
                <a:spcPct val="10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			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marR="0" lvl="1" indent="0" defTabSz="914400" fontAlgn="auto">
              <a:lnSpc>
                <a:spcPct val="10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marR="0" lvl="1" indent="0" defTabSz="914400" fontAlgn="auto">
              <a:lnSpc>
                <a:spcPct val="100000"/>
              </a:lnSpc>
              <a:spcBef>
                <a:spcPts val="0"/>
              </a:spcBef>
              <a:buClrTx/>
              <a:buSzTx/>
              <a:buNone/>
              <a:tabLst/>
              <a:defRPr/>
            </a:pP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lvl="1" indent="0" defTabSz="914400">
              <a:lnSpc>
                <a:spcPct val="100000"/>
              </a:lnSpc>
              <a:spcBef>
                <a:spcPts val="0"/>
              </a:spcBef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Note: Lipschitz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condition is linear when using statistical distance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lang="en-US" sz="1400" baseline="-250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baseline="-250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554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9"/>
          <p:cNvSpPr txBox="1">
            <a:spLocks noGrp="1"/>
          </p:cNvSpPr>
          <p:nvPr>
            <p:ph type="title"/>
          </p:nvPr>
        </p:nvSpPr>
        <p:spPr>
          <a:xfrm>
            <a:off x="424668" y="493591"/>
            <a:ext cx="6728400" cy="76746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defTabSz="914400">
              <a:lnSpc>
                <a:spcPct val="100000"/>
              </a:lnSpc>
              <a:buSzTx/>
              <a:defRPr/>
            </a:pPr>
            <a:r>
              <a:rPr lang="en-US" sz="3600" dirty="0"/>
              <a:t>Group Fairness Approach </a:t>
            </a:r>
          </a:p>
        </p:txBody>
      </p:sp>
      <p:sp>
        <p:nvSpPr>
          <p:cNvPr id="9" name="Google Shape;276;p20"/>
          <p:cNvSpPr txBox="1">
            <a:spLocks noGrp="1"/>
          </p:cNvSpPr>
          <p:nvPr>
            <p:ph type="body" idx="1"/>
          </p:nvPr>
        </p:nvSpPr>
        <p:spPr>
          <a:xfrm>
            <a:off x="951677" y="1201345"/>
            <a:ext cx="5674382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r>
              <a:rPr lang="en-US" sz="1600"/>
              <a:t/>
            </a:r>
            <a:br>
              <a:rPr lang="en-US" sz="1600"/>
            </a:br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None/>
              <a:tabLst/>
              <a:defRPr/>
            </a:pPr>
            <a:endParaRPr lang="en-US" sz="1600" dirty="0" smtClean="0">
              <a:solidFill>
                <a:srgbClr val="FF0000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ctr"/>
            <a:fld id="{00000000-1234-1234-1234-123412341234}" type="slidenum">
              <a:rPr lang="en-US" smtClean="0"/>
              <a:pPr algn="ctr"/>
              <a:t>9</a:t>
            </a:fld>
            <a:endParaRPr lang="en-US" dirty="0"/>
          </a:p>
        </p:txBody>
      </p:sp>
      <p:sp>
        <p:nvSpPr>
          <p:cNvPr id="8" name="Google Shape;276;p20"/>
          <p:cNvSpPr txBox="1">
            <a:spLocks noGrp="1"/>
          </p:cNvSpPr>
          <p:nvPr>
            <p:ph type="body" idx="1"/>
          </p:nvPr>
        </p:nvSpPr>
        <p:spPr>
          <a:xfrm>
            <a:off x="601669" y="1304350"/>
            <a:ext cx="7482546" cy="303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Statistical Parity = Group Fairness, </a:t>
            </a:r>
            <a:r>
              <a:rPr lang="en-US" altLang="en-US" sz="1600" dirty="0">
                <a:latin typeface="Times" charset="0"/>
                <a:ea typeface="Times" charset="0"/>
                <a:cs typeface="Times" charset="0"/>
              </a:rPr>
              <a:t>Demographic </a:t>
            </a:r>
            <a:r>
              <a:rPr lang="en-US" altLang="en-US" sz="1600" dirty="0" smtClean="0">
                <a:latin typeface="Times" charset="0"/>
                <a:ea typeface="Times" charset="0"/>
                <a:cs typeface="Times" charset="0"/>
              </a:rPr>
              <a:t>parity</a:t>
            </a:r>
            <a:endParaRPr lang="en-US" sz="1600" dirty="0">
              <a:latin typeface="Times" charset="0"/>
              <a:ea typeface="Times" charset="0"/>
              <a:cs typeface="Times" charset="0"/>
            </a:endParaRPr>
          </a:p>
          <a:p>
            <a:pPr marL="0" indent="0" defTabSz="914400">
              <a:lnSpc>
                <a:spcPct val="100000"/>
              </a:lnSpc>
              <a:buSzTx/>
              <a:buNone/>
              <a:defRPr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Equalize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two groups S, T at the level of outcomes </a:t>
            </a:r>
          </a:p>
          <a:p>
            <a:pPr marL="101600" indent="0" algn="ctr">
              <a:lnSpc>
                <a:spcPct val="200000"/>
              </a:lnSpc>
              <a:buNone/>
            </a:pPr>
            <a:r>
              <a:rPr lang="en-US" b="1" dirty="0" err="1" smtClean="0"/>
              <a:t>Pr</a:t>
            </a:r>
            <a:r>
              <a:rPr lang="en-US" b="1" dirty="0" smtClean="0"/>
              <a:t>[outcome </a:t>
            </a:r>
            <a:r>
              <a:rPr lang="en-US" b="1" dirty="0"/>
              <a:t>o | S] = </a:t>
            </a:r>
            <a:r>
              <a:rPr lang="en-US" b="1" dirty="0" err="1"/>
              <a:t>Pr</a:t>
            </a:r>
            <a:r>
              <a:rPr lang="en-US" b="1" dirty="0"/>
              <a:t> [outcome o | T] </a:t>
            </a:r>
          </a:p>
          <a:p>
            <a:pPr marL="101600" indent="0">
              <a:buNone/>
            </a:pPr>
            <a:endParaRPr lang="en-US" sz="1400" dirty="0" smtClean="0"/>
          </a:p>
          <a:p>
            <a:pPr marL="101600" indent="0">
              <a:buNone/>
            </a:pPr>
            <a:endParaRPr lang="en-US" sz="1200" dirty="0">
              <a:latin typeface="Times" charset="0"/>
              <a:ea typeface="Times" charset="0"/>
              <a:cs typeface="Times" charset="0"/>
            </a:endParaRPr>
          </a:p>
          <a:p>
            <a:pPr marL="0" indent="0">
              <a:buNone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mapping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M : V → ∆(A) satisfies statistical parity </a:t>
            </a: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between </a:t>
            </a:r>
          </a:p>
          <a:p>
            <a:pPr marL="0" indent="0">
              <a:buNone/>
            </a:pPr>
            <a:r>
              <a:rPr lang="en-US" sz="1600" dirty="0" smtClean="0">
                <a:latin typeface="Times" charset="0"/>
                <a:ea typeface="Times" charset="0"/>
                <a:cs typeface="Times" charset="0"/>
              </a:rPr>
              <a:t>distributions 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S and T up to bias </a:t>
            </a:r>
            <a:r>
              <a:rPr lang="en-US" sz="1600" dirty="0" err="1">
                <a:latin typeface="Times" charset="0"/>
                <a:ea typeface="Times" charset="0"/>
                <a:cs typeface="Times" charset="0"/>
              </a:rPr>
              <a:t>ε</a:t>
            </a:r>
            <a:r>
              <a:rPr lang="en-US" sz="1600" dirty="0">
                <a:latin typeface="Times" charset="0"/>
                <a:ea typeface="Times" charset="0"/>
                <a:cs typeface="Times" charset="0"/>
              </a:rPr>
              <a:t> if</a:t>
            </a:r>
          </a:p>
          <a:p>
            <a:pPr marL="101600" indent="0" algn="ctr">
              <a:lnSpc>
                <a:spcPct val="200000"/>
              </a:lnSpc>
              <a:buNone/>
            </a:pPr>
            <a:r>
              <a:rPr lang="en-US" b="1" dirty="0" err="1"/>
              <a:t>D</a:t>
            </a:r>
            <a:r>
              <a:rPr lang="en-US" b="1" baseline="-25000" dirty="0" err="1"/>
              <a:t>tv</a:t>
            </a:r>
            <a:r>
              <a:rPr lang="en-US" b="1" dirty="0"/>
              <a:t>(</a:t>
            </a:r>
            <a:r>
              <a:rPr lang="en-US" b="1" dirty="0" err="1"/>
              <a:t>μ</a:t>
            </a:r>
            <a:r>
              <a:rPr lang="en-US" b="1" baseline="-25000" dirty="0" err="1"/>
              <a:t>S</a:t>
            </a:r>
            <a:r>
              <a:rPr lang="en-US" b="1" dirty="0"/>
              <a:t> , </a:t>
            </a:r>
            <a:r>
              <a:rPr lang="en-US" b="1" dirty="0" err="1"/>
              <a:t>μ</a:t>
            </a:r>
            <a:r>
              <a:rPr lang="en-US" b="1" baseline="-25000" dirty="0" err="1"/>
              <a:t>T</a:t>
            </a:r>
            <a:r>
              <a:rPr lang="en-US" b="1" baseline="-25000" dirty="0"/>
              <a:t> </a:t>
            </a:r>
            <a:r>
              <a:rPr lang="en-US" b="1" dirty="0"/>
              <a:t>) ≤ </a:t>
            </a:r>
            <a:r>
              <a:rPr lang="en-US" b="1" dirty="0" err="1" smtClean="0"/>
              <a:t>ε</a:t>
            </a:r>
            <a:r>
              <a:rPr lang="en-US" b="1" dirty="0" smtClean="0"/>
              <a:t> </a:t>
            </a:r>
            <a:endParaRPr lang="en-US" sz="1400" dirty="0" smtClean="0"/>
          </a:p>
          <a:p>
            <a:pPr marL="101600" indent="0">
              <a:buNone/>
            </a:pPr>
            <a:endParaRPr lang="en-US" sz="1200" dirty="0"/>
          </a:p>
          <a:p>
            <a:pPr marL="0" lvl="0" indent="0" defTabSz="914400">
              <a:lnSpc>
                <a:spcPct val="100000"/>
              </a:lnSpc>
              <a:buSzTx/>
              <a:buNone/>
              <a:defRPr/>
            </a:pPr>
            <a:endParaRPr lang="en-US" sz="1200" dirty="0" smtClean="0"/>
          </a:p>
        </p:txBody>
      </p:sp>
      <p:sp>
        <p:nvSpPr>
          <p:cNvPr id="16" name="AutoShape 10" descr="\displaystyle P(R=+\ |\ A=a)=P(R=+\ |\ A=b)\quad \forall a,b\in A}"/>
          <p:cNvSpPr>
            <a:spLocks noChangeAspect="1" noChangeArrowheads="1"/>
          </p:cNvSpPr>
          <p:nvPr/>
        </p:nvSpPr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6626059" y="2646161"/>
            <a:ext cx="2443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1600" indent="0"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rPr>
              <a:t>SP neutralizes redundant encodings.</a:t>
            </a:r>
          </a:p>
          <a:p>
            <a:pPr marL="101600" indent="0">
              <a:buNone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rPr>
              <a:t>Discrimination That SP will not cover.</a:t>
            </a:r>
          </a:p>
          <a:p>
            <a:pPr marL="330200" indent="-228600">
              <a:buSzPct val="130000"/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rPr>
              <a:t>fairness through blindness </a:t>
            </a:r>
          </a:p>
          <a:p>
            <a:pPr marL="330200" indent="-228600">
              <a:buSzPct val="130000"/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rPr>
              <a:t>Self-fulfilling prophecy. </a:t>
            </a:r>
          </a:p>
          <a:p>
            <a:pPr marL="330200" indent="-228600">
              <a:buSzPct val="130000"/>
              <a:buFont typeface="+mj-lt"/>
              <a:buAutoNum type="arabicPeriod"/>
            </a:pP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Times" charset="0"/>
                <a:ea typeface="Times" charset="0"/>
                <a:cs typeface="Times" charset="0"/>
              </a:rPr>
              <a:t>Subset Targeting.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42360" y="4556915"/>
            <a:ext cx="66107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900" b="1" dirty="0" smtClean="0">
                <a:solidFill>
                  <a:srgbClr val="202122"/>
                </a:solidFill>
                <a:latin typeface="Times" charset="0"/>
                <a:ea typeface="Times" charset="0"/>
                <a:cs typeface="Times" charset="0"/>
              </a:rPr>
              <a:t>Demographic </a:t>
            </a:r>
            <a:r>
              <a:rPr lang="en-US" altLang="en-US" sz="900" b="1" dirty="0">
                <a:solidFill>
                  <a:srgbClr val="202122"/>
                </a:solidFill>
                <a:latin typeface="Times" charset="0"/>
                <a:ea typeface="Times" charset="0"/>
                <a:cs typeface="Times" charset="0"/>
              </a:rPr>
              <a:t>parity</a:t>
            </a:r>
            <a:r>
              <a:rPr lang="en-US" altLang="en-US" sz="900" dirty="0">
                <a:solidFill>
                  <a:srgbClr val="202122"/>
                </a:solidFill>
                <a:latin typeface="Times" charset="0"/>
                <a:ea typeface="Times" charset="0"/>
                <a:cs typeface="Times" charset="0"/>
              </a:rPr>
              <a:t>, also referred to as </a:t>
            </a:r>
            <a:r>
              <a:rPr lang="en-US" altLang="en-US" sz="900" b="1" dirty="0">
                <a:solidFill>
                  <a:srgbClr val="202122"/>
                </a:solidFill>
                <a:latin typeface="Times" charset="0"/>
                <a:ea typeface="Times" charset="0"/>
                <a:cs typeface="Times" charset="0"/>
              </a:rPr>
              <a:t>statistical parity</a:t>
            </a:r>
            <a:r>
              <a:rPr lang="en-US" altLang="en-US" sz="900" dirty="0">
                <a:solidFill>
                  <a:srgbClr val="202122"/>
                </a:solidFill>
                <a:latin typeface="Times" charset="0"/>
                <a:ea typeface="Times" charset="0"/>
                <a:cs typeface="Times" charset="0"/>
              </a:rPr>
              <a:t>, </a:t>
            </a:r>
            <a:r>
              <a:rPr lang="en-US" altLang="en-US" sz="900" b="1" dirty="0">
                <a:solidFill>
                  <a:srgbClr val="202122"/>
                </a:solidFill>
                <a:latin typeface="Times" charset="0"/>
                <a:ea typeface="Times" charset="0"/>
                <a:cs typeface="Times" charset="0"/>
              </a:rPr>
              <a:t>acceptance rate parity</a:t>
            </a:r>
            <a:r>
              <a:rPr lang="en-US" altLang="en-US" sz="900" dirty="0">
                <a:solidFill>
                  <a:srgbClr val="202122"/>
                </a:solidFill>
                <a:latin typeface="Times" charset="0"/>
                <a:ea typeface="Times" charset="0"/>
                <a:cs typeface="Times" charset="0"/>
              </a:rPr>
              <a:t> and </a:t>
            </a:r>
            <a:r>
              <a:rPr lang="en-US" altLang="en-US" sz="900" b="1" dirty="0">
                <a:solidFill>
                  <a:srgbClr val="202122"/>
                </a:solidFill>
                <a:latin typeface="Times" charset="0"/>
                <a:ea typeface="Times" charset="0"/>
                <a:cs typeface="Times" charset="0"/>
              </a:rPr>
              <a:t>benchmarking</a:t>
            </a:r>
            <a:r>
              <a:rPr lang="en-US" altLang="en-US" sz="900" dirty="0">
                <a:solidFill>
                  <a:srgbClr val="202122"/>
                </a:solidFill>
                <a:latin typeface="Times" charset="0"/>
                <a:ea typeface="Times" charset="0"/>
                <a:cs typeface="Times" charset="0"/>
              </a:rPr>
              <a:t>. A classifier satisfies this definition if the subjects in the protected and unprotected groups have equal probability of being assigned to the positive predicted class. </a:t>
            </a:r>
            <a:endParaRPr lang="en-US" sz="900" dirty="0">
              <a:latin typeface="Times" charset="0"/>
              <a:ea typeface="Times" charset="0"/>
              <a:cs typeface="Times" charset="0"/>
            </a:endParaRPr>
          </a:p>
          <a:p>
            <a:pPr lvl="0">
              <a:defRPr/>
            </a:pPr>
            <a:r>
              <a:rPr lang="en-US" sz="900" b="1" dirty="0">
                <a:latin typeface="Times" charset="0"/>
                <a:ea typeface="Times" charset="0"/>
                <a:cs typeface="Times" charset="0"/>
              </a:rPr>
              <a:t>Statistical parity</a:t>
            </a:r>
            <a:r>
              <a:rPr lang="en-US" sz="900" dirty="0">
                <a:latin typeface="Times" charset="0"/>
                <a:ea typeface="Times" charset="0"/>
                <a:cs typeface="Times" charset="0"/>
              </a:rPr>
              <a:t> is a natural way to model equity: members of each group have the same chance of receiving the favorable output. </a:t>
            </a:r>
          </a:p>
        </p:txBody>
      </p:sp>
    </p:spTree>
    <p:extLst>
      <p:ext uri="{BB962C8B-B14F-4D97-AF65-F5344CB8AC3E}">
        <p14:creationId xmlns:p14="http://schemas.microsoft.com/office/powerpoint/2010/main" val="135489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1232</Words>
  <Application>Microsoft Macintosh PowerPoint</Application>
  <PresentationFormat>On-screen Show (16:9)</PresentationFormat>
  <Paragraphs>267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Calibri</vt:lpstr>
      <vt:lpstr>Calibri Light</vt:lpstr>
      <vt:lpstr>Times</vt:lpstr>
      <vt:lpstr>Times New Roman</vt:lpstr>
      <vt:lpstr>Wingdings</vt:lpstr>
      <vt:lpstr>Arial</vt:lpstr>
      <vt:lpstr>Office Theme</vt:lpstr>
      <vt:lpstr>Fairness Through Awareness</vt:lpstr>
      <vt:lpstr>Fairness Through Awareness</vt:lpstr>
      <vt:lpstr>PowerPoint Presentation</vt:lpstr>
      <vt:lpstr>PowerPoint Presentation</vt:lpstr>
      <vt:lpstr>Discriminations </vt:lpstr>
      <vt:lpstr>PowerPoint Presentation</vt:lpstr>
      <vt:lpstr>PowerPoint Presentation</vt:lpstr>
      <vt:lpstr>Distance Metrics</vt:lpstr>
      <vt:lpstr>Group Fairness Approach </vt:lpstr>
      <vt:lpstr>Individual Fairness</vt:lpstr>
      <vt:lpstr>Distributional Outcomes</vt:lpstr>
      <vt:lpstr>Earthmover Distance</vt:lpstr>
      <vt:lpstr>PowerPoint Presentation</vt:lpstr>
      <vt:lpstr>1. LiP vs. SP. </vt:lpstr>
      <vt:lpstr>1. LP vs. SP. </vt:lpstr>
      <vt:lpstr>2. Differential Privacy </vt:lpstr>
      <vt:lpstr>PowerPoint Presentation</vt:lpstr>
      <vt:lpstr>3. Fair Affirmative Action</vt:lpstr>
      <vt:lpstr>3. Fair Affirmative Action</vt:lpstr>
      <vt:lpstr>3. Fair Affirmative Action</vt:lpstr>
      <vt:lpstr>3. Fair Affirmative Action</vt:lpstr>
      <vt:lpstr>3. Fair Affirmative Action</vt:lpstr>
      <vt:lpstr>PowerPoint Presentation</vt:lpstr>
      <vt:lpstr>Summary</vt:lpstr>
      <vt:lpstr>References</vt:lpstr>
      <vt:lpstr>Fair Use Notice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cp:lastPrinted>2022-05-18T10:57:26Z</cp:lastPrinted>
  <dcterms:created xsi:type="dcterms:W3CDTF">2017-08-01T15:40:51Z</dcterms:created>
  <dcterms:modified xsi:type="dcterms:W3CDTF">2022-05-18T11:31:38Z</dcterms:modified>
</cp:coreProperties>
</file>